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0" r:id="rId2"/>
    <p:sldId id="281" r:id="rId3"/>
    <p:sldId id="28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688"/>
    <a:srgbClr val="F49200"/>
    <a:srgbClr val="1C75BB"/>
    <a:srgbClr val="16233C"/>
    <a:srgbClr val="12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8" autoAdjust="0"/>
    <p:restoredTop sz="98803" autoAdjust="0"/>
  </p:normalViewPr>
  <p:slideViewPr>
    <p:cSldViewPr snapToGrid="0" snapToObjects="1">
      <p:cViewPr>
        <p:scale>
          <a:sx n="100" d="100"/>
          <a:sy n="100" d="100"/>
        </p:scale>
        <p:origin x="-752" y="-1416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44A00-CFDC-EB4D-B637-BC32E8D78256}" type="datetimeFigureOut">
              <a:rPr lang="en-US" smtClean="0"/>
              <a:t>13/02/18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8DF6-356B-1E44-80AE-3CF3E5C0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IMG_0830_M.jpg"/>
          <p:cNvPicPr>
            <a:picLocks noChangeAspect="1"/>
          </p:cNvPicPr>
          <p:nvPr userDrawn="1"/>
        </p:nvPicPr>
        <p:blipFill>
          <a:blip r:embed="rId2"/>
          <a:srcRect l="-78657" t="8341" r="-78657" b="39090"/>
          <a:stretch>
            <a:fillRect/>
          </a:stretch>
        </p:blipFill>
        <p:spPr>
          <a:xfrm>
            <a:off x="-7267159" y="0"/>
            <a:ext cx="23721597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654800" y="-25400"/>
            <a:ext cx="1803400" cy="1968500"/>
          </a:xfrm>
          <a:prstGeom prst="rect">
            <a:avLst/>
          </a:prstGeom>
          <a:solidFill>
            <a:srgbClr val="2C3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4800" y="824992"/>
            <a:ext cx="1803400" cy="111810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-25400"/>
            <a:ext cx="1801368" cy="850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1C7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3500" y="82550"/>
            <a:ext cx="9017000" cy="6692900"/>
          </a:xfrm>
          <a:noFill/>
        </p:spPr>
        <p:txBody>
          <a:bodyPr/>
          <a:lstStyle/>
          <a:p>
            <a:pPr lvl="0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7" y="250825"/>
            <a:ext cx="8699500" cy="10541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4406900"/>
            <a:ext cx="78359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906713"/>
            <a:ext cx="78359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274AA1-8D42-F647-BB2D-5463CEEC66BA}" type="datetimeFigureOut">
              <a:rPr lang="en-US" altLang="x-none"/>
              <a:pPr/>
              <a:t>13/02/18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7BD490-F1C0-2445-A58E-CA94A8D18A7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464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1024" y="82550"/>
            <a:ext cx="9001952" cy="6692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50" y="165100"/>
            <a:ext cx="86995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50" y="1473200"/>
            <a:ext cx="8699500" cy="444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Click to edit Master text styles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7" t="77211"/>
          <a:stretch/>
        </p:blipFill>
        <p:spPr>
          <a:xfrm>
            <a:off x="7696200" y="5384800"/>
            <a:ext cx="1447800" cy="1473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defTabSz="457200" rtl="0" eaLnBrk="1" latinLnBrk="0" hangingPunct="1">
        <a:spcBef>
          <a:spcPct val="0"/>
        </a:spcBef>
        <a:spcAft>
          <a:spcPts val="1200"/>
        </a:spcAft>
        <a:buNone/>
        <a:defRPr sz="3200" kern="1200">
          <a:solidFill>
            <a:srgbClr val="F49200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2800" kern="1200">
          <a:solidFill>
            <a:srgbClr val="2C3688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/>
        <a:buChar char="•"/>
        <a:defRPr sz="2000" kern="1200">
          <a:solidFill>
            <a:srgbClr val="2C3688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2000" kern="1200">
          <a:solidFill>
            <a:srgbClr val="2C3688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C368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2C368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"/>
          <p:cNvSpPr txBox="1">
            <a:spLocks/>
          </p:cNvSpPr>
          <p:nvPr/>
        </p:nvSpPr>
        <p:spPr>
          <a:xfrm>
            <a:off x="211873" y="274638"/>
            <a:ext cx="8744802" cy="79587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GB" sz="4400" dirty="0">
                <a:solidFill>
                  <a:srgbClr val="F49200"/>
                </a:solidFill>
                <a:latin typeface="Verdana" charset="0"/>
              </a:rPr>
              <a:t>The Parent State</a:t>
            </a:r>
            <a:endParaRPr lang="en-GB" sz="4400" dirty="0">
              <a:solidFill>
                <a:srgbClr val="F49200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31" name="Oval Callout 30"/>
          <p:cNvSpPr>
            <a:spLocks noChangeArrowheads="1"/>
          </p:cNvSpPr>
          <p:nvPr/>
        </p:nvSpPr>
        <p:spPr bwMode="auto">
          <a:xfrm>
            <a:off x="229760" y="3100331"/>
            <a:ext cx="4354513" cy="2851150"/>
          </a:xfrm>
          <a:prstGeom prst="wedgeEllipseCallout">
            <a:avLst>
              <a:gd name="adj1" fmla="val -30167"/>
              <a:gd name="adj2" fmla="val -58662"/>
            </a:avLst>
          </a:prstGeom>
          <a:solidFill>
            <a:srgbClr val="F49200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endParaRPr lang="x-none" altLang="x-none">
              <a:solidFill>
                <a:srgbClr val="6AB0B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8990" y="1497148"/>
            <a:ext cx="3633787" cy="1453880"/>
            <a:chOff x="338990" y="1119458"/>
            <a:chExt cx="3633787" cy="1453880"/>
          </a:xfrm>
        </p:grpSpPr>
        <p:sp>
          <p:nvSpPr>
            <p:cNvPr id="3074" name="TextBox 22"/>
            <p:cNvSpPr txBox="1">
              <a:spLocks noChangeArrowheads="1"/>
            </p:cNvSpPr>
            <p:nvPr/>
          </p:nvSpPr>
          <p:spPr bwMode="auto">
            <a:xfrm>
              <a:off x="338990" y="1119458"/>
              <a:ext cx="36337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GB" altLang="x-none" sz="2000" dirty="0">
                  <a:solidFill>
                    <a:srgbClr val="2C3688"/>
                  </a:solidFill>
                  <a:latin typeface="Verdana" charset="0"/>
                </a:rPr>
                <a:t>Controlling, disciplining, restricting</a:t>
              </a:r>
              <a:endParaRPr lang="en-US" altLang="x-none" sz="2000" dirty="0">
                <a:solidFill>
                  <a:srgbClr val="2C3688"/>
                </a:solidFill>
                <a:latin typeface="Verdana" charset="0"/>
              </a:endParaRPr>
            </a:p>
          </p:txBody>
        </p:sp>
        <p:sp>
          <p:nvSpPr>
            <p:cNvPr id="3077" name="TextBox 31"/>
            <p:cNvSpPr txBox="1">
              <a:spLocks noChangeArrowheads="1"/>
            </p:cNvSpPr>
            <p:nvPr/>
          </p:nvSpPr>
          <p:spPr bwMode="auto">
            <a:xfrm>
              <a:off x="338990" y="1957388"/>
              <a:ext cx="35052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GB" altLang="x-none" sz="1600" dirty="0">
                  <a:solidFill>
                    <a:srgbClr val="2C3688"/>
                  </a:solidFill>
                  <a:latin typeface="Verdana" charset="0"/>
                  <a:ea typeface="Times New Roman" charset="0"/>
                </a:rPr>
                <a:t>Using words like…</a:t>
              </a:r>
              <a:endParaRPr lang="en-GB" altLang="x-none" sz="1600" dirty="0">
                <a:solidFill>
                  <a:srgbClr val="2C3688"/>
                </a:solidFill>
                <a:latin typeface="Verdana" charset="0"/>
                <a:ea typeface="Cambria" charset="0"/>
              </a:endParaRPr>
            </a:p>
            <a:p>
              <a:endParaRPr lang="en-US" altLang="x-none" dirty="0">
                <a:solidFill>
                  <a:srgbClr val="2C3688"/>
                </a:solidFill>
              </a:endParaRPr>
            </a:p>
          </p:txBody>
        </p:sp>
      </p:grpSp>
      <p:sp>
        <p:nvSpPr>
          <p:cNvPr id="3078" name="Rectangle 32"/>
          <p:cNvSpPr>
            <a:spLocks noChangeArrowheads="1"/>
          </p:cNvSpPr>
          <p:nvPr/>
        </p:nvSpPr>
        <p:spPr bwMode="auto">
          <a:xfrm>
            <a:off x="897790" y="3459899"/>
            <a:ext cx="29464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1675"/>
              </a:spcBef>
            </a:pPr>
            <a:r>
              <a:rPr lang="en-GB" altLang="x-none">
                <a:solidFill>
                  <a:schemeClr val="bg1"/>
                </a:solidFill>
                <a:latin typeface="Verdana" charset="0"/>
              </a:rPr>
              <a:t>Right/wrong</a:t>
            </a:r>
          </a:p>
          <a:p>
            <a:pPr algn="ctr">
              <a:spcBef>
                <a:spcPts val="1675"/>
              </a:spcBef>
            </a:pPr>
            <a:r>
              <a:rPr lang="en-GB" altLang="x-none" dirty="0">
                <a:solidFill>
                  <a:schemeClr val="bg1"/>
                </a:solidFill>
                <a:latin typeface="Verdana" charset="0"/>
              </a:rPr>
              <a:t>Good/bad</a:t>
            </a:r>
          </a:p>
          <a:p>
            <a:pPr algn="ctr">
              <a:spcBef>
                <a:spcPts val="1675"/>
              </a:spcBef>
            </a:pPr>
            <a:r>
              <a:rPr lang="en-GB" altLang="x-none" dirty="0">
                <a:solidFill>
                  <a:schemeClr val="bg1"/>
                </a:solidFill>
                <a:latin typeface="Verdana" charset="0"/>
              </a:rPr>
              <a:t>Never/always</a:t>
            </a:r>
          </a:p>
          <a:p>
            <a:pPr algn="ctr">
              <a:spcBef>
                <a:spcPts val="1675"/>
              </a:spcBef>
            </a:pPr>
            <a:r>
              <a:rPr lang="en-GB" altLang="x-none" dirty="0">
                <a:solidFill>
                  <a:schemeClr val="bg1"/>
                </a:solidFill>
                <a:latin typeface="Verdana" charset="0"/>
              </a:rPr>
              <a:t>You should/shouldn</a:t>
            </a:r>
            <a:r>
              <a:rPr lang="en-GB" altLang="en-US" dirty="0">
                <a:solidFill>
                  <a:schemeClr val="bg1"/>
                </a:solidFill>
                <a:latin typeface="Verdana" charset="0"/>
              </a:rPr>
              <a:t>’</a:t>
            </a:r>
            <a:r>
              <a:rPr lang="en-GB" altLang="x-none" dirty="0">
                <a:solidFill>
                  <a:schemeClr val="bg1"/>
                </a:solidFill>
                <a:latin typeface="Verdana" charset="0"/>
              </a:rPr>
              <a:t>t…</a:t>
            </a:r>
            <a:endParaRPr lang="en-US" altLang="x-none" dirty="0">
              <a:solidFill>
                <a:schemeClr val="bg1"/>
              </a:solidFill>
              <a:latin typeface="Verdana" charset="0"/>
            </a:endParaRPr>
          </a:p>
          <a:p>
            <a:pPr algn="ctr"/>
            <a:endParaRPr lang="en-US" altLang="x-none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31252" y="1501586"/>
            <a:ext cx="3767834" cy="1449442"/>
            <a:chOff x="5046314" y="1119458"/>
            <a:chExt cx="3767834" cy="1449442"/>
          </a:xfrm>
        </p:grpSpPr>
        <p:sp>
          <p:nvSpPr>
            <p:cNvPr id="3075" name="TextBox 27"/>
            <p:cNvSpPr txBox="1">
              <a:spLocks noChangeArrowheads="1"/>
            </p:cNvSpPr>
            <p:nvPr/>
          </p:nvSpPr>
          <p:spPr bwMode="auto">
            <a:xfrm>
              <a:off x="5046314" y="1119458"/>
              <a:ext cx="37678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GB" altLang="x-none" sz="2000" dirty="0">
                  <a:solidFill>
                    <a:srgbClr val="2C3688"/>
                  </a:solidFill>
                  <a:latin typeface="Verdana" charset="0"/>
                </a:rPr>
                <a:t>Nurturing, </a:t>
              </a:r>
              <a:r>
                <a:rPr lang="en-GB" altLang="x-none" sz="2000" dirty="0" smtClean="0">
                  <a:solidFill>
                    <a:srgbClr val="2C3688"/>
                  </a:solidFill>
                  <a:latin typeface="Verdana" charset="0"/>
                </a:rPr>
                <a:t>helpful, caring</a:t>
              </a:r>
              <a:r>
                <a:rPr lang="en-GB" altLang="x-none" sz="2000" dirty="0">
                  <a:solidFill>
                    <a:srgbClr val="2C3688"/>
                  </a:solidFill>
                  <a:latin typeface="Verdana" charset="0"/>
                </a:rPr>
                <a:t>, </a:t>
              </a:r>
              <a:r>
                <a:rPr lang="en-GB" altLang="x-none" sz="2000" dirty="0" smtClean="0">
                  <a:solidFill>
                    <a:srgbClr val="2C3688"/>
                  </a:solidFill>
                  <a:latin typeface="Verdana" charset="0"/>
                </a:rPr>
                <a:t>loving</a:t>
              </a:r>
              <a:endParaRPr lang="en-US" altLang="x-none" dirty="0">
                <a:solidFill>
                  <a:srgbClr val="2C3688"/>
                </a:solidFill>
                <a:latin typeface="Verdana" charset="0"/>
              </a:endParaRPr>
            </a:p>
          </p:txBody>
        </p:sp>
        <p:sp>
          <p:nvSpPr>
            <p:cNvPr id="3080" name="TextBox 35"/>
            <p:cNvSpPr txBox="1">
              <a:spLocks noChangeArrowheads="1"/>
            </p:cNvSpPr>
            <p:nvPr/>
          </p:nvSpPr>
          <p:spPr bwMode="auto">
            <a:xfrm>
              <a:off x="5046314" y="1952950"/>
              <a:ext cx="35052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r>
                <a:rPr lang="en-GB" altLang="x-none" sz="1600" dirty="0">
                  <a:solidFill>
                    <a:srgbClr val="2C3688"/>
                  </a:solidFill>
                  <a:latin typeface="Verdana" charset="0"/>
                  <a:ea typeface="Times New Roman" charset="0"/>
                </a:rPr>
                <a:t>Using words like…</a:t>
              </a:r>
              <a:endParaRPr lang="en-GB" altLang="x-none" sz="1600" dirty="0">
                <a:solidFill>
                  <a:srgbClr val="2C3688"/>
                </a:solidFill>
                <a:latin typeface="Verdana" charset="0"/>
                <a:ea typeface="Cambria" charset="0"/>
              </a:endParaRPr>
            </a:p>
            <a:p>
              <a:endParaRPr lang="en-US" altLang="x-none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72777" y="2951028"/>
            <a:ext cx="4477563" cy="2851150"/>
            <a:chOff x="4461223" y="2330581"/>
            <a:chExt cx="4477563" cy="2851150"/>
          </a:xfrm>
        </p:grpSpPr>
        <p:sp>
          <p:nvSpPr>
            <p:cNvPr id="34" name="Oval Callout 33"/>
            <p:cNvSpPr>
              <a:spLocks noChangeArrowheads="1"/>
            </p:cNvSpPr>
            <p:nvPr/>
          </p:nvSpPr>
          <p:spPr bwMode="auto">
            <a:xfrm>
              <a:off x="4584273" y="2330581"/>
              <a:ext cx="4354513" cy="2851150"/>
            </a:xfrm>
            <a:prstGeom prst="wedgeEllipseCallout">
              <a:avLst>
                <a:gd name="adj1" fmla="val 36329"/>
                <a:gd name="adj2" fmla="val 59648"/>
              </a:avLst>
            </a:prstGeom>
            <a:solidFill>
              <a:srgbClr val="2C368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6AB0B9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61223" y="2443294"/>
              <a:ext cx="4352925" cy="262572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marL="26987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ts val="1675"/>
                </a:spcBef>
              </a:pPr>
              <a:r>
                <a:rPr lang="en-GB" altLang="x-none" dirty="0">
                  <a:solidFill>
                    <a:srgbClr val="FFFFFF"/>
                  </a:solidFill>
                  <a:latin typeface="Verdana" charset="0"/>
                </a:rPr>
                <a:t>What a shame</a:t>
              </a:r>
            </a:p>
            <a:p>
              <a:pPr algn="ctr">
                <a:spcBef>
                  <a:spcPts val="1675"/>
                </a:spcBef>
              </a:pPr>
              <a:r>
                <a:rPr lang="en-GB" altLang="x-none" dirty="0">
                  <a:solidFill>
                    <a:srgbClr val="FFFFFF"/>
                  </a:solidFill>
                  <a:latin typeface="Verdana" charset="0"/>
                </a:rPr>
                <a:t> Take care</a:t>
              </a:r>
            </a:p>
            <a:p>
              <a:pPr algn="ctr">
                <a:spcBef>
                  <a:spcPts val="1675"/>
                </a:spcBef>
              </a:pPr>
              <a:r>
                <a:rPr lang="en-GB" altLang="x-none" dirty="0">
                  <a:solidFill>
                    <a:srgbClr val="FFFFFF"/>
                  </a:solidFill>
                  <a:latin typeface="Verdana" charset="0"/>
                </a:rPr>
                <a:t> Remember to…</a:t>
              </a:r>
            </a:p>
            <a:p>
              <a:pPr algn="ctr">
                <a:spcBef>
                  <a:spcPts val="1675"/>
                </a:spcBef>
              </a:pPr>
              <a:r>
                <a:rPr lang="en-GB" altLang="x-none" dirty="0">
                  <a:solidFill>
                    <a:srgbClr val="FFFFFF"/>
                  </a:solidFill>
                  <a:latin typeface="Verdana" charset="0"/>
                </a:rPr>
                <a:t> I</a:t>
              </a:r>
              <a:r>
                <a:rPr lang="en-GB" altLang="en-US" dirty="0">
                  <a:solidFill>
                    <a:srgbClr val="FFFFFF"/>
                  </a:solidFill>
                  <a:latin typeface="Verdana" charset="0"/>
                </a:rPr>
                <a:t>’</a:t>
              </a:r>
              <a:r>
                <a:rPr lang="en-GB" altLang="x-none" dirty="0">
                  <a:solidFill>
                    <a:srgbClr val="FFFFFF"/>
                  </a:solidFill>
                  <a:latin typeface="Verdana" charset="0"/>
                </a:rPr>
                <a:t>ll help you…</a:t>
              </a:r>
            </a:p>
            <a:p>
              <a:pPr algn="ctr">
                <a:spcBef>
                  <a:spcPts val="1675"/>
                </a:spcBef>
              </a:pPr>
              <a:r>
                <a:rPr lang="en-GB" altLang="x-none" dirty="0">
                  <a:solidFill>
                    <a:srgbClr val="FFFFFF"/>
                  </a:solidFill>
                  <a:latin typeface="Verdana" charset="0"/>
                </a:rPr>
                <a:t> It won</a:t>
              </a:r>
              <a:r>
                <a:rPr lang="en-GB" altLang="en-US" dirty="0">
                  <a:solidFill>
                    <a:srgbClr val="FFFFFF"/>
                  </a:solidFill>
                  <a:latin typeface="Verdana" charset="0"/>
                </a:rPr>
                <a:t>’</a:t>
              </a:r>
              <a:r>
                <a:rPr lang="en-GB" altLang="x-none" dirty="0">
                  <a:solidFill>
                    <a:srgbClr val="FFFFFF"/>
                  </a:solidFill>
                  <a:latin typeface="Verdana" charset="0"/>
                </a:rPr>
                <a:t>t take me long to..</a:t>
              </a:r>
            </a:p>
            <a:p>
              <a:pPr algn="ctr"/>
              <a:endParaRPr lang="en-US" altLang="x-none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8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x-none" sz="4400" dirty="0">
                <a:latin typeface="Verdana" charset="0"/>
              </a:rPr>
              <a:t>The Adult State</a:t>
            </a:r>
            <a:endParaRPr lang="en-US" altLang="x-none" sz="4400" dirty="0">
              <a:latin typeface="Verdana" charset="0"/>
            </a:endParaRPr>
          </a:p>
        </p:txBody>
      </p:sp>
      <p:sp>
        <p:nvSpPr>
          <p:cNvPr id="50" name="Content Placeholder 7"/>
          <p:cNvSpPr>
            <a:spLocks noGrp="1"/>
          </p:cNvSpPr>
          <p:nvPr>
            <p:ph idx="1"/>
          </p:nvPr>
        </p:nvSpPr>
        <p:spPr>
          <a:xfrm>
            <a:off x="312234" y="1219200"/>
            <a:ext cx="8935689" cy="501433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n-ea"/>
              </a:rPr>
              <a:t>All facts, logic, common sense</a:t>
            </a:r>
            <a:endParaRPr lang="en-US" dirty="0" smtClean="0">
              <a:latin typeface="Verdana" charset="0"/>
              <a:ea typeface="+mn-ea"/>
            </a:endParaRPr>
          </a:p>
          <a:p>
            <a:pPr marL="3073400" indent="-400050" fontAlgn="auto">
              <a:lnSpc>
                <a:spcPct val="110000"/>
              </a:lnSpc>
              <a:spcBef>
                <a:spcPts val="1675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200" dirty="0" smtClean="0">
                <a:latin typeface="Verdana" charset="0"/>
                <a:ea typeface="+mn-ea"/>
              </a:rPr>
              <a:t>The mature and deliberating</a:t>
            </a:r>
            <a:br>
              <a:rPr lang="en-GB" sz="2200" dirty="0" smtClean="0">
                <a:latin typeface="Verdana" charset="0"/>
                <a:ea typeface="+mn-ea"/>
              </a:rPr>
            </a:br>
            <a:r>
              <a:rPr lang="en-GB" sz="2200" dirty="0" smtClean="0">
                <a:latin typeface="Verdana" charset="0"/>
                <a:ea typeface="+mn-ea"/>
              </a:rPr>
              <a:t>part of personality.</a:t>
            </a:r>
          </a:p>
          <a:p>
            <a:pPr marL="3073400" indent="-400050" fontAlgn="auto">
              <a:lnSpc>
                <a:spcPct val="110000"/>
              </a:lnSpc>
              <a:spcBef>
                <a:spcPts val="1675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200" dirty="0" smtClean="0">
                <a:latin typeface="Verdana" charset="0"/>
                <a:ea typeface="+mn-ea"/>
              </a:rPr>
              <a:t>Actions and words are sensible</a:t>
            </a:r>
            <a:br>
              <a:rPr lang="en-GB" sz="2200" dirty="0" smtClean="0">
                <a:latin typeface="Verdana" charset="0"/>
                <a:ea typeface="+mn-ea"/>
              </a:rPr>
            </a:br>
            <a:r>
              <a:rPr lang="en-GB" sz="2200" dirty="0" smtClean="0">
                <a:latin typeface="Verdana" charset="0"/>
                <a:ea typeface="+mn-ea"/>
              </a:rPr>
              <a:t>and well-considered.</a:t>
            </a:r>
          </a:p>
          <a:p>
            <a:pPr marL="3073400" indent="-400050" fontAlgn="auto">
              <a:lnSpc>
                <a:spcPct val="110000"/>
              </a:lnSpc>
              <a:spcBef>
                <a:spcPts val="1675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200" dirty="0" smtClean="0">
                <a:latin typeface="Verdana" charset="0"/>
                <a:ea typeface="+mn-ea"/>
              </a:rPr>
              <a:t>Collects information, evaluates</a:t>
            </a:r>
            <a:br>
              <a:rPr lang="en-GB" sz="2200" dirty="0" smtClean="0">
                <a:latin typeface="Verdana" charset="0"/>
                <a:ea typeface="+mn-ea"/>
              </a:rPr>
            </a:br>
            <a:r>
              <a:rPr lang="en-GB" sz="2200" dirty="0" smtClean="0">
                <a:latin typeface="Verdana" charset="0"/>
                <a:ea typeface="+mn-ea"/>
              </a:rPr>
              <a:t>it, works out possibilities, takes</a:t>
            </a:r>
            <a:br>
              <a:rPr lang="en-GB" sz="2200" dirty="0" smtClean="0">
                <a:latin typeface="Verdana" charset="0"/>
                <a:ea typeface="+mn-ea"/>
              </a:rPr>
            </a:br>
            <a:r>
              <a:rPr lang="en-GB" sz="2200" dirty="0" smtClean="0">
                <a:latin typeface="Verdana" charset="0"/>
                <a:ea typeface="+mn-ea"/>
              </a:rPr>
              <a:t>and resolves problems in a logical,</a:t>
            </a:r>
            <a:br>
              <a:rPr lang="en-GB" sz="2200" dirty="0" smtClean="0">
                <a:latin typeface="Verdana" charset="0"/>
                <a:ea typeface="+mn-ea"/>
              </a:rPr>
            </a:br>
            <a:r>
              <a:rPr lang="en-GB" sz="2200" dirty="0" smtClean="0">
                <a:latin typeface="Verdana" charset="0"/>
                <a:ea typeface="+mn-ea"/>
              </a:rPr>
              <a:t>calm way.</a:t>
            </a:r>
          </a:p>
          <a:p>
            <a:pPr marL="3073400" indent="-400050" fontAlgn="auto">
              <a:lnSpc>
                <a:spcPct val="110000"/>
              </a:lnSpc>
              <a:spcBef>
                <a:spcPts val="1675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200" dirty="0" smtClean="0">
                <a:latin typeface="Verdana" charset="0"/>
                <a:ea typeface="+mn-ea"/>
              </a:rPr>
              <a:t>Concentrates on facts; not </a:t>
            </a:r>
            <a:r>
              <a:rPr lang="en-GB" sz="2200" dirty="0" smtClean="0">
                <a:latin typeface="Verdana" charset="0"/>
                <a:ea typeface="+mn-ea"/>
              </a:rPr>
              <a:t/>
            </a:r>
            <a:br>
              <a:rPr lang="en-GB" sz="2200" dirty="0" smtClean="0">
                <a:latin typeface="Verdana" charset="0"/>
                <a:ea typeface="+mn-ea"/>
              </a:rPr>
            </a:br>
            <a:r>
              <a:rPr lang="en-GB" sz="2200" dirty="0" smtClean="0">
                <a:latin typeface="Verdana" charset="0"/>
                <a:ea typeface="+mn-ea"/>
              </a:rPr>
              <a:t>feelings</a:t>
            </a:r>
            <a:r>
              <a:rPr lang="en-GB" sz="2200" dirty="0">
                <a:latin typeface="Verdana" charset="0"/>
              </a:rPr>
              <a:t> </a:t>
            </a:r>
            <a:r>
              <a:rPr lang="en-GB" sz="2200" dirty="0" smtClean="0">
                <a:latin typeface="Verdana" charset="0"/>
                <a:ea typeface="+mn-ea"/>
              </a:rPr>
              <a:t>and </a:t>
            </a:r>
            <a:r>
              <a:rPr lang="en-GB" sz="2200" dirty="0" smtClean="0">
                <a:latin typeface="Verdana" charset="0"/>
                <a:ea typeface="+mn-ea"/>
              </a:rPr>
              <a:t>prejudices.</a:t>
            </a:r>
            <a:endParaRPr lang="en-US" sz="2200" dirty="0" smtClean="0">
              <a:latin typeface="Verdana" charset="0"/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dirty="0">
              <a:ea typeface="+mn-ea"/>
            </a:endParaRPr>
          </a:p>
        </p:txBody>
      </p:sp>
      <p:pic>
        <p:nvPicPr>
          <p:cNvPr id="5" name="Picture 4" descr="IMG_9327M.jpg"/>
          <p:cNvPicPr>
            <a:picLocks noChangeAspect="1"/>
          </p:cNvPicPr>
          <p:nvPr/>
        </p:nvPicPr>
        <p:blipFill>
          <a:blip r:embed="rId2"/>
          <a:srcRect t="1778" b="7704"/>
          <a:stretch>
            <a:fillRect/>
          </a:stretch>
        </p:blipFill>
        <p:spPr>
          <a:xfrm>
            <a:off x="524107" y="2493213"/>
            <a:ext cx="2161362" cy="2768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998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3" descr="IMG_9192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7" t="1588" r="29665" b="2031"/>
          <a:stretch/>
        </p:blipFill>
        <p:spPr bwMode="auto">
          <a:xfrm>
            <a:off x="2919116" y="1747298"/>
            <a:ext cx="1673972" cy="446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14" descr="IMG_9921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3125" r="25557" b="3717"/>
          <a:stretch/>
        </p:blipFill>
        <p:spPr bwMode="auto">
          <a:xfrm>
            <a:off x="4869713" y="1776616"/>
            <a:ext cx="1699672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3"/>
          <p:cNvSpPr txBox="1">
            <a:spLocks/>
          </p:cNvSpPr>
          <p:nvPr/>
        </p:nvSpPr>
        <p:spPr>
          <a:xfrm>
            <a:off x="271462" y="119063"/>
            <a:ext cx="8616059" cy="955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GB" sz="4400" dirty="0">
                <a:solidFill>
                  <a:srgbClr val="F49200"/>
                </a:solidFill>
                <a:latin typeface="Verdana" charset="0"/>
              </a:rPr>
              <a:t>The Child State</a:t>
            </a:r>
            <a:endParaRPr lang="en-GB" sz="4400" dirty="0">
              <a:solidFill>
                <a:srgbClr val="F49200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5125" name="TextBox 22"/>
          <p:cNvSpPr txBox="1">
            <a:spLocks noChangeArrowheads="1"/>
          </p:cNvSpPr>
          <p:nvPr/>
        </p:nvSpPr>
        <p:spPr bwMode="auto">
          <a:xfrm>
            <a:off x="5341308" y="1223972"/>
            <a:ext cx="2149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altLang="x-none" sz="2400" dirty="0">
                <a:solidFill>
                  <a:srgbClr val="2C3688"/>
                </a:solidFill>
                <a:latin typeface="Verdana" charset="0"/>
              </a:rPr>
              <a:t>Free </a:t>
            </a:r>
            <a:r>
              <a:rPr lang="en-GB" altLang="x-none" sz="2400" dirty="0" smtClean="0">
                <a:solidFill>
                  <a:srgbClr val="2C3688"/>
                </a:solidFill>
                <a:latin typeface="Verdana" charset="0"/>
              </a:rPr>
              <a:t>Child:</a:t>
            </a:r>
            <a:endParaRPr lang="en-US" altLang="x-none" sz="2400" dirty="0">
              <a:solidFill>
                <a:srgbClr val="2C3688"/>
              </a:solidFill>
              <a:latin typeface="Verdana" charset="0"/>
            </a:endParaRPr>
          </a:p>
        </p:txBody>
      </p:sp>
      <p:sp>
        <p:nvSpPr>
          <p:cNvPr id="5126" name="TextBox 27"/>
          <p:cNvSpPr txBox="1">
            <a:spLocks noChangeArrowheads="1"/>
          </p:cNvSpPr>
          <p:nvPr/>
        </p:nvSpPr>
        <p:spPr bwMode="auto">
          <a:xfrm>
            <a:off x="1270139" y="1223972"/>
            <a:ext cx="2719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x-none" sz="2400" dirty="0">
                <a:solidFill>
                  <a:srgbClr val="2C3688"/>
                </a:solidFill>
                <a:latin typeface="Verdana" charset="0"/>
              </a:rPr>
              <a:t>Adapted </a:t>
            </a:r>
            <a:r>
              <a:rPr lang="en-GB" altLang="x-none" sz="2400" dirty="0" smtClean="0">
                <a:solidFill>
                  <a:srgbClr val="2C3688"/>
                </a:solidFill>
                <a:latin typeface="Verdana" charset="0"/>
              </a:rPr>
              <a:t>Child:</a:t>
            </a:r>
            <a:endParaRPr lang="en-US" altLang="x-none" sz="2400" dirty="0">
              <a:solidFill>
                <a:srgbClr val="2C3688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1462" y="1747298"/>
            <a:ext cx="2812911" cy="4807642"/>
            <a:chOff x="4487769" y="1770958"/>
            <a:chExt cx="2812911" cy="4807642"/>
          </a:xfrm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4678270" y="1770958"/>
              <a:ext cx="2457153" cy="4807642"/>
            </a:xfrm>
            <a:prstGeom prst="roundRect">
              <a:avLst>
                <a:gd name="adj" fmla="val 16667"/>
              </a:avLst>
            </a:prstGeom>
            <a:solidFill>
              <a:srgbClr val="2C368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87769" y="1984513"/>
              <a:ext cx="2812911" cy="43370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6987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ts val="1675"/>
                </a:spcBef>
              </a:pP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Carrying the influences of</a:t>
              </a:r>
              <a:b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</a:b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our upbringing,</a:t>
              </a:r>
              <a:b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</a:b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e.g., </a:t>
              </a:r>
              <a:r>
                <a:rPr lang="en-GB" altLang="en-US" sz="2200" dirty="0">
                  <a:solidFill>
                    <a:srgbClr val="FFFFFF"/>
                  </a:solidFill>
                  <a:latin typeface="Verdana" charset="0"/>
                </a:rPr>
                <a:t>“</a:t>
              </a: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Doing as we are told</a:t>
              </a:r>
              <a:r>
                <a:rPr lang="en-GB" altLang="en-US" sz="2200" dirty="0">
                  <a:solidFill>
                    <a:srgbClr val="FFFFFF"/>
                  </a:solidFill>
                  <a:latin typeface="Verdana" charset="0"/>
                </a:rPr>
                <a:t>”</a:t>
              </a: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, gives rise to:</a:t>
              </a:r>
            </a:p>
            <a:p>
              <a:pPr>
                <a:spcBef>
                  <a:spcPts val="1675"/>
                </a:spcBef>
                <a:buFont typeface="Arial" charset="0"/>
                <a:buChar char="•"/>
              </a:pP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 Guilt.</a:t>
              </a:r>
            </a:p>
            <a:p>
              <a:pPr>
                <a:spcBef>
                  <a:spcPts val="1675"/>
                </a:spcBef>
                <a:buFont typeface="Arial" charset="0"/>
                <a:buChar char="•"/>
              </a:pP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 Rebellion.</a:t>
              </a:r>
            </a:p>
            <a:p>
              <a:pPr>
                <a:spcBef>
                  <a:spcPts val="1675"/>
                </a:spcBef>
                <a:buFont typeface="Arial" charset="0"/>
                <a:buChar char="•"/>
              </a:pP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 Obedience. </a:t>
              </a:r>
            </a:p>
            <a:p>
              <a:pPr>
                <a:spcBef>
                  <a:spcPts val="1675"/>
                </a:spcBef>
                <a:buFont typeface="Arial" charset="0"/>
                <a:buChar char="•"/>
              </a:pP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 Compromise.</a:t>
              </a:r>
              <a:endParaRPr lang="en-US" altLang="x-none" sz="2200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16637" y="1776616"/>
            <a:ext cx="3154363" cy="3578087"/>
            <a:chOff x="182562" y="1870213"/>
            <a:chExt cx="3154363" cy="3578087"/>
          </a:xfrm>
        </p:grpSpPr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435664" y="1870213"/>
              <a:ext cx="2322148" cy="3578087"/>
            </a:xfrm>
            <a:prstGeom prst="roundRect">
              <a:avLst>
                <a:gd name="adj" fmla="val 16667"/>
              </a:avLst>
            </a:prstGeom>
            <a:solidFill>
              <a:srgbClr val="F492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FFFFFF"/>
                </a:solidFill>
              </a:endParaRPr>
            </a:p>
          </p:txBody>
        </p:sp>
        <p:sp>
          <p:nvSpPr>
            <p:cNvPr id="5129" name="Rectangle 12"/>
            <p:cNvSpPr>
              <a:spLocks noChangeArrowheads="1"/>
            </p:cNvSpPr>
            <p:nvPr/>
          </p:nvSpPr>
          <p:spPr bwMode="auto">
            <a:xfrm>
              <a:off x="182562" y="2153759"/>
              <a:ext cx="3154363" cy="2090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987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ts val="1675"/>
                </a:spcBef>
                <a:buFont typeface="Arial" charset="0"/>
                <a:buChar char="•"/>
              </a:pP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 Impulsive.</a:t>
              </a:r>
            </a:p>
            <a:p>
              <a:pPr>
                <a:spcBef>
                  <a:spcPts val="1675"/>
                </a:spcBef>
                <a:buFont typeface="Arial" charset="0"/>
                <a:buChar char="•"/>
              </a:pP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 Instinctive.</a:t>
              </a:r>
            </a:p>
            <a:p>
              <a:pPr>
                <a:spcBef>
                  <a:spcPts val="1675"/>
                </a:spcBef>
                <a:buFont typeface="Arial" charset="0"/>
                <a:buChar char="•"/>
              </a:pP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 Undisciplined. </a:t>
              </a:r>
            </a:p>
            <a:p>
              <a:pPr>
                <a:spcBef>
                  <a:spcPts val="1675"/>
                </a:spcBef>
                <a:buFont typeface="Arial" charset="0"/>
                <a:buChar char="•"/>
              </a:pPr>
              <a:r>
                <a:rPr lang="en-GB" altLang="x-none" sz="2200" dirty="0">
                  <a:solidFill>
                    <a:srgbClr val="FFFFFF"/>
                  </a:solidFill>
                  <a:latin typeface="Verdana" charset="0"/>
                </a:rPr>
                <a:t> Demanding.</a:t>
              </a:r>
              <a:endParaRPr lang="en-US" altLang="x-none" sz="2200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23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768A2"/>
      </a:dk2>
      <a:lt2>
        <a:srgbClr val="F5F6F7"/>
      </a:lt2>
      <a:accent1>
        <a:srgbClr val="6AB973"/>
      </a:accent1>
      <a:accent2>
        <a:srgbClr val="B96AB0"/>
      </a:accent2>
      <a:accent3>
        <a:srgbClr val="6A6EB9"/>
      </a:accent3>
      <a:accent4>
        <a:srgbClr val="2C3F5E"/>
      </a:accent4>
      <a:accent5>
        <a:srgbClr val="B99B6A"/>
      </a:accent5>
      <a:accent6>
        <a:srgbClr val="6AB0B9"/>
      </a:accent6>
      <a:hlink>
        <a:srgbClr val="6A9C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10027</TotalTime>
  <Words>100</Words>
  <Application>Microsoft Macintosh PowerPoint</Application>
  <PresentationFormat>On-screen Show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The Adult State</vt:lpstr>
      <vt:lpstr>PowerPoint Presentation</vt:lpstr>
    </vt:vector>
  </TitlesOfParts>
  <Company>Glasstap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Conflict</dc:title>
  <dc:creator>Tanya Harris</dc:creator>
  <cp:lastModifiedBy>Louise Richardson</cp:lastModifiedBy>
  <cp:revision>67</cp:revision>
  <dcterms:created xsi:type="dcterms:W3CDTF">2013-12-18T15:39:36Z</dcterms:created>
  <dcterms:modified xsi:type="dcterms:W3CDTF">2018-02-13T17:28:05Z</dcterms:modified>
</cp:coreProperties>
</file>