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71" r:id="rId2"/>
    <p:sldId id="272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9200"/>
    <a:srgbClr val="2C3688"/>
    <a:srgbClr val="1C75BB"/>
    <a:srgbClr val="16233C"/>
    <a:srgbClr val="127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49" autoAdjust="0"/>
    <p:restoredTop sz="95411" autoAdjust="0"/>
  </p:normalViewPr>
  <p:slideViewPr>
    <p:cSldViewPr snapToGrid="0" snapToObjects="1">
      <p:cViewPr varScale="1">
        <p:scale>
          <a:sx n="117" d="100"/>
          <a:sy n="117" d="100"/>
        </p:scale>
        <p:origin x="1664" y="168"/>
      </p:cViewPr>
      <p:guideLst>
        <p:guide orient="horz" pos="2160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44A00-CFDC-EB4D-B637-BC32E8D78256}" type="datetimeFigureOut">
              <a:rPr lang="en-US" smtClean="0"/>
              <a:t>6/6/25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B8DF6-356B-1E44-80AE-3CF3E5C01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63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B8DF6-356B-1E44-80AE-3CF3E5C0166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0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7" descr="IMG_0830_M.jpg"/>
          <p:cNvPicPr>
            <a:picLocks noChangeAspect="1"/>
          </p:cNvPicPr>
          <p:nvPr userDrawn="1"/>
        </p:nvPicPr>
        <p:blipFill>
          <a:blip r:embed="rId2"/>
          <a:srcRect l="-78657" t="8341" r="-78657" b="39090"/>
          <a:stretch>
            <a:fillRect/>
          </a:stretch>
        </p:blipFill>
        <p:spPr>
          <a:xfrm>
            <a:off x="-7267159" y="0"/>
            <a:ext cx="23721597" cy="685800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6654800" y="-25400"/>
            <a:ext cx="1803400" cy="1968500"/>
          </a:xfrm>
          <a:prstGeom prst="rect">
            <a:avLst/>
          </a:prstGeom>
          <a:solidFill>
            <a:srgbClr val="2C368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54800" y="824992"/>
            <a:ext cx="1803400" cy="111810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6832" y="-25400"/>
            <a:ext cx="1801368" cy="8503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1C75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3500" y="82550"/>
            <a:ext cx="9017000" cy="6692900"/>
          </a:xfrm>
          <a:noFill/>
        </p:spPr>
        <p:txBody>
          <a:bodyPr/>
          <a:lstStyle/>
          <a:p>
            <a:pPr lvl="0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837" y="250825"/>
            <a:ext cx="8699500" cy="1054100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8" y="4406900"/>
            <a:ext cx="78359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2906713"/>
            <a:ext cx="78359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71D97BD-8B83-014B-B98D-6902EEE0377E}" type="datetimeFigureOut">
              <a:rPr lang="en-US" smtClean="0"/>
              <a:t>6/6/25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53ED8C-F781-8B49-8D43-49303CF94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46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75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1024" y="82550"/>
            <a:ext cx="9001952" cy="66929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250" y="165100"/>
            <a:ext cx="8699500" cy="1054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250" y="1473200"/>
            <a:ext cx="8699500" cy="444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dirty="0"/>
          </a:p>
          <a:p>
            <a:pPr lvl="0"/>
            <a:r>
              <a:rPr lang="en-GB" dirty="0"/>
              <a:t>Click to edit Master text styles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67" t="77211"/>
          <a:stretch/>
        </p:blipFill>
        <p:spPr>
          <a:xfrm>
            <a:off x="7696200" y="5384800"/>
            <a:ext cx="1447800" cy="1473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  <p:sldLayoutId id="2147483656" r:id="rId6"/>
  </p:sldLayoutIdLst>
  <p:txStyles>
    <p:titleStyle>
      <a:lvl1pPr algn="l" defTabSz="457200" rtl="0" eaLnBrk="1" latinLnBrk="0" hangingPunct="1">
        <a:spcBef>
          <a:spcPct val="0"/>
        </a:spcBef>
        <a:spcAft>
          <a:spcPts val="1200"/>
        </a:spcAft>
        <a:buNone/>
        <a:defRPr sz="3200" kern="1200">
          <a:solidFill>
            <a:srgbClr val="F49200"/>
          </a:solidFill>
          <a:latin typeface="Verdana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lnSpc>
          <a:spcPct val="114000"/>
        </a:lnSpc>
        <a:spcBef>
          <a:spcPts val="0"/>
        </a:spcBef>
        <a:spcAft>
          <a:spcPts val="0"/>
        </a:spcAft>
        <a:buFontTx/>
        <a:buNone/>
        <a:defRPr sz="2800" kern="1200">
          <a:solidFill>
            <a:srgbClr val="2C3688"/>
          </a:solidFill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lnSpc>
          <a:spcPct val="114000"/>
        </a:lnSpc>
        <a:spcBef>
          <a:spcPts val="0"/>
        </a:spcBef>
        <a:spcAft>
          <a:spcPts val="0"/>
        </a:spcAft>
        <a:buFont typeface="Arial"/>
        <a:buChar char="•"/>
        <a:defRPr sz="2000" kern="1200">
          <a:solidFill>
            <a:srgbClr val="2C3688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lnSpc>
          <a:spcPct val="114000"/>
        </a:lnSpc>
        <a:spcBef>
          <a:spcPts val="0"/>
        </a:spcBef>
        <a:spcAft>
          <a:spcPts val="0"/>
        </a:spcAft>
        <a:buFontTx/>
        <a:buNone/>
        <a:defRPr sz="2000" kern="1200">
          <a:solidFill>
            <a:srgbClr val="2C3688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rgbClr val="2C368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rgbClr val="2C368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0" y="167732"/>
            <a:ext cx="8699500" cy="10541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Building Rapport with Subordinates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750" y="1226867"/>
            <a:ext cx="8318500" cy="518508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Aft>
                <a:spcPts val="1200"/>
              </a:spcAft>
            </a:pPr>
            <a:r>
              <a:rPr lang="en-US" sz="3200" dirty="0"/>
              <a:t>Think about the message you are delivering through your:</a:t>
            </a:r>
            <a:br>
              <a:rPr lang="en-US" sz="3200" dirty="0"/>
            </a:br>
            <a:endParaRPr lang="en-US" sz="1200" dirty="0"/>
          </a:p>
          <a:p>
            <a:pPr marL="4054475" indent="-312738">
              <a:lnSpc>
                <a:spcPct val="110000"/>
              </a:lnSpc>
              <a:spcAft>
                <a:spcPts val="2400"/>
              </a:spcAft>
              <a:buFont typeface="Arial" charset="0"/>
              <a:buChar char="•"/>
            </a:pPr>
            <a:r>
              <a:rPr lang="en-US" sz="3200" dirty="0"/>
              <a:t>Body language.</a:t>
            </a:r>
          </a:p>
          <a:p>
            <a:pPr marL="4054475" indent="-312738">
              <a:lnSpc>
                <a:spcPct val="110000"/>
              </a:lnSpc>
              <a:spcAft>
                <a:spcPts val="2400"/>
              </a:spcAft>
              <a:buFont typeface="Arial" charset="0"/>
              <a:buChar char="•"/>
            </a:pPr>
            <a:r>
              <a:rPr lang="en-US" sz="3200" dirty="0"/>
              <a:t>Attitude.</a:t>
            </a:r>
          </a:p>
          <a:p>
            <a:pPr marL="4054475" indent="-312738">
              <a:lnSpc>
                <a:spcPct val="110000"/>
              </a:lnSpc>
              <a:spcAft>
                <a:spcPts val="2400"/>
              </a:spcAft>
              <a:buFont typeface="Arial" charset="0"/>
              <a:buChar char="•"/>
            </a:pPr>
            <a:r>
              <a:rPr lang="en-US" sz="3200" dirty="0"/>
              <a:t>Tone.</a:t>
            </a:r>
          </a:p>
          <a:p>
            <a:pPr marL="4054475" indent="-312738">
              <a:lnSpc>
                <a:spcPct val="110000"/>
              </a:lnSpc>
              <a:spcAft>
                <a:spcPts val="1200"/>
              </a:spcAft>
              <a:buFont typeface="Arial" charset="0"/>
              <a:buChar char="•"/>
            </a:pPr>
            <a:r>
              <a:rPr lang="en-US" sz="3200" dirty="0"/>
              <a:t>Language.</a:t>
            </a:r>
          </a:p>
        </p:txBody>
      </p:sp>
      <p:pic>
        <p:nvPicPr>
          <p:cNvPr id="5" name="Picture 4" descr="IMG_9498M.jpg"/>
          <p:cNvPicPr>
            <a:picLocks noChangeAspect="1"/>
          </p:cNvPicPr>
          <p:nvPr/>
        </p:nvPicPr>
        <p:blipFill>
          <a:blip r:embed="rId3"/>
          <a:srcRect l="7697" t="6057"/>
          <a:stretch>
            <a:fillRect/>
          </a:stretch>
        </p:blipFill>
        <p:spPr>
          <a:xfrm rot="747649">
            <a:off x="784500" y="2792146"/>
            <a:ext cx="2449547" cy="352799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73905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385" y="158770"/>
            <a:ext cx="8667721" cy="1143000"/>
          </a:xfrm>
        </p:spPr>
        <p:txBody>
          <a:bodyPr/>
          <a:lstStyle/>
          <a:p>
            <a:r>
              <a:rPr lang="en-US" altLang="en-US" dirty="0">
                <a:latin typeface="Verdana" panose="020B0604030504040204" pitchFamily="34" charset="0"/>
              </a:rPr>
              <a:t>Closed 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67385" y="1508166"/>
            <a:ext cx="8667721" cy="4809507"/>
          </a:xfrm>
        </p:spPr>
        <p:txBody>
          <a:bodyPr/>
          <a:lstStyle/>
          <a:p>
            <a:r>
              <a:rPr lang="en-US" altLang="en-US" dirty="0">
                <a:latin typeface="Verdana" panose="020B0604030504040204" pitchFamily="34" charset="0"/>
              </a:rPr>
              <a:t>A closed question is one that</a:t>
            </a:r>
            <a:br>
              <a:rPr lang="en-US" altLang="en-US" dirty="0">
                <a:latin typeface="Verdana" panose="020B0604030504040204" pitchFamily="34" charset="0"/>
              </a:rPr>
            </a:br>
            <a:r>
              <a:rPr lang="en-US" altLang="en-US" dirty="0">
                <a:latin typeface="Verdana" panose="020B0604030504040204" pitchFamily="34" charset="0"/>
              </a:rPr>
              <a:t>has a set of answers from which</a:t>
            </a:r>
            <a:br>
              <a:rPr lang="en-US" altLang="en-US" dirty="0">
                <a:latin typeface="Verdana" panose="020B0604030504040204" pitchFamily="34" charset="0"/>
              </a:rPr>
            </a:br>
            <a:r>
              <a:rPr lang="en-US" altLang="en-US" dirty="0">
                <a:latin typeface="Verdana" panose="020B0604030504040204" pitchFamily="34" charset="0"/>
              </a:rPr>
              <a:t>the respondent must choose,</a:t>
            </a:r>
            <a:br>
              <a:rPr lang="en-US" altLang="en-US" dirty="0">
                <a:latin typeface="Verdana" panose="020B0604030504040204" pitchFamily="34" charset="0"/>
              </a:rPr>
            </a:br>
            <a:r>
              <a:rPr lang="en-US" altLang="en-US" dirty="0">
                <a:latin typeface="Verdana" panose="020B0604030504040204" pitchFamily="34" charset="0"/>
              </a:rPr>
              <a:t>most often, ‘yes’ or ‘no’.</a:t>
            </a:r>
          </a:p>
          <a:p>
            <a:endParaRPr lang="en-US" altLang="en-US" sz="2400" dirty="0">
              <a:latin typeface="Verdana" panose="020B0604030504040204" pitchFamily="34" charset="0"/>
            </a:endParaRPr>
          </a:p>
          <a:p>
            <a:r>
              <a:rPr lang="en-US" altLang="en-US" dirty="0">
                <a:latin typeface="Verdana" panose="020B0604030504040204" pitchFamily="34" charset="0"/>
              </a:rPr>
              <a:t>For example:</a:t>
            </a:r>
          </a:p>
          <a:p>
            <a:endParaRPr lang="en-US" altLang="en-US" sz="800" dirty="0">
              <a:latin typeface="Verdana" panose="020B0604030504040204" pitchFamily="34" charset="0"/>
            </a:endParaRPr>
          </a:p>
          <a:p>
            <a:r>
              <a:rPr lang="en-US" altLang="en-US" i="1" dirty="0">
                <a:latin typeface="Verdana" panose="020B0604030504040204" pitchFamily="34" charset="0"/>
              </a:rPr>
              <a:t>“Who knows what a closed </a:t>
            </a:r>
            <a:br>
              <a:rPr lang="en-US" altLang="en-US" i="1" dirty="0">
                <a:latin typeface="Verdana" panose="020B0604030504040204" pitchFamily="34" charset="0"/>
              </a:rPr>
            </a:br>
            <a:r>
              <a:rPr lang="en-US" altLang="en-US" i="1" dirty="0">
                <a:latin typeface="Verdana" panose="020B0604030504040204" pitchFamily="34" charset="0"/>
              </a:rPr>
              <a:t>question is?”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6A152D-4BF5-3E4E-8EBF-B611722C18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4" t="14445" b="2592"/>
          <a:stretch>
            <a:fillRect/>
          </a:stretch>
        </p:blipFill>
        <p:spPr bwMode="auto">
          <a:xfrm rot="254798">
            <a:off x="7037960" y="2536936"/>
            <a:ext cx="1909813" cy="28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0263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768A2"/>
      </a:dk2>
      <a:lt2>
        <a:srgbClr val="F5F6F7"/>
      </a:lt2>
      <a:accent1>
        <a:srgbClr val="6AB973"/>
      </a:accent1>
      <a:accent2>
        <a:srgbClr val="B96AB0"/>
      </a:accent2>
      <a:accent3>
        <a:srgbClr val="6A6EB9"/>
      </a:accent3>
      <a:accent4>
        <a:srgbClr val="2C3F5E"/>
      </a:accent4>
      <a:accent5>
        <a:srgbClr val="B99B6A"/>
      </a:accent5>
      <a:accent6>
        <a:srgbClr val="6AB0B9"/>
      </a:accent6>
      <a:hlink>
        <a:srgbClr val="6A9CB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9962</TotalTime>
  <Words>71</Words>
  <Application>Microsoft Macintosh PowerPoint</Application>
  <PresentationFormat>On-screen Show 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Office Theme</vt:lpstr>
      <vt:lpstr>Building Rapport with Subordinates</vt:lpstr>
      <vt:lpstr>Closed Questions</vt:lpstr>
    </vt:vector>
  </TitlesOfParts>
  <Company>Glasstap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Anatomy of Conflict</dc:title>
  <dc:creator>Tanya Harris</dc:creator>
  <cp:lastModifiedBy>Louise Richardson</cp:lastModifiedBy>
  <cp:revision>65</cp:revision>
  <dcterms:created xsi:type="dcterms:W3CDTF">2013-12-18T15:39:36Z</dcterms:created>
  <dcterms:modified xsi:type="dcterms:W3CDTF">2025-06-06T10:11:35Z</dcterms:modified>
</cp:coreProperties>
</file>