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3" r:id="rId2"/>
    <p:sldId id="261" r:id="rId3"/>
    <p:sldId id="256" r:id="rId4"/>
    <p:sldId id="259" r:id="rId5"/>
    <p:sldId id="286" r:id="rId6"/>
    <p:sldId id="287" r:id="rId7"/>
    <p:sldId id="288" r:id="rId8"/>
    <p:sldId id="289" r:id="rId9"/>
    <p:sldId id="29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688"/>
    <a:srgbClr val="16233C"/>
    <a:srgbClr val="764A9E"/>
    <a:srgbClr val="F49200"/>
    <a:srgbClr val="1C75BB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9" autoAdjust="0"/>
    <p:restoredTop sz="94233" autoAdjust="0"/>
  </p:normalViewPr>
  <p:slideViewPr>
    <p:cSldViewPr snapToGrid="0" snapToObjects="1">
      <p:cViewPr varScale="1">
        <p:scale>
          <a:sx n="118" d="100"/>
          <a:sy n="118" d="100"/>
        </p:scale>
        <p:origin x="624" y="192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8DF6-356B-1E44-80AE-3CF3E5C016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IMG_0830_M.jpg"/>
          <p:cNvPicPr>
            <a:picLocks noChangeAspect="1"/>
          </p:cNvPicPr>
          <p:nvPr userDrawn="1"/>
        </p:nvPicPr>
        <p:blipFill>
          <a:blip r:embed="rId2"/>
          <a:srcRect l="-78657" t="8341" r="-78657" b="39090"/>
          <a:stretch>
            <a:fillRect/>
          </a:stretch>
        </p:blipFill>
        <p:spPr>
          <a:xfrm>
            <a:off x="-7267159" y="0"/>
            <a:ext cx="23721597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654800" y="-25400"/>
            <a:ext cx="1803400" cy="1968500"/>
          </a:xfrm>
          <a:prstGeom prst="rect">
            <a:avLst/>
          </a:prstGeom>
          <a:solidFill>
            <a:srgbClr val="2C3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4800" y="824992"/>
            <a:ext cx="1803400" cy="111810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-25400"/>
            <a:ext cx="1801368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3500" y="82550"/>
            <a:ext cx="9017000" cy="6692900"/>
          </a:xfrm>
          <a:noFill/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7" y="250825"/>
            <a:ext cx="8699500" cy="10541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4406900"/>
            <a:ext cx="78359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8359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CF7CB5-2E42-BC45-A144-4A8B34D80D4F}" type="datetime1">
              <a:rPr lang="en-GB" altLang="en-US"/>
              <a:pPr/>
              <a:t>12/06/2025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48E375-2FEA-9545-893F-FDC05C81F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4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024" y="82550"/>
            <a:ext cx="9001952" cy="669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0" y="165100"/>
            <a:ext cx="86995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0" y="1473200"/>
            <a:ext cx="86995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7" t="77211"/>
          <a:stretch/>
        </p:blipFill>
        <p:spPr>
          <a:xfrm>
            <a:off x="7696200" y="5384800"/>
            <a:ext cx="1447800" cy="147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3200" kern="1200">
          <a:solidFill>
            <a:srgbClr val="F492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rgbClr val="2C3688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/>
        <a:buChar char="•"/>
        <a:defRPr sz="2000" kern="1200">
          <a:solidFill>
            <a:srgbClr val="2C3688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0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C368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2C368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223963" y="1146969"/>
            <a:ext cx="6696075" cy="4564063"/>
          </a:xfrm>
          <a:prstGeom prst="rect">
            <a:avLst/>
          </a:prstGeom>
          <a:solidFill>
            <a:srgbClr val="1C75BB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ounded Rectangle 106"/>
          <p:cNvSpPr>
            <a:spLocks noChangeArrowheads="1"/>
          </p:cNvSpPr>
          <p:nvPr/>
        </p:nvSpPr>
        <p:spPr bwMode="auto">
          <a:xfrm>
            <a:off x="3547037" y="2778790"/>
            <a:ext cx="1938337" cy="541338"/>
          </a:xfrm>
          <a:prstGeom prst="roundRect">
            <a:avLst>
              <a:gd name="adj" fmla="val 1666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94" name="Picture 93" descr="IMG_2240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5791">
            <a:off x="319988" y="4490448"/>
            <a:ext cx="1250755" cy="2118331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>
          <a:xfrm>
            <a:off x="222250" y="265459"/>
            <a:ext cx="8699500" cy="6836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>
                <a:latin typeface="Verdana" charset="0"/>
              </a:rPr>
              <a:t>Creative Problem Solving Process</a:t>
            </a: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2322869" y="5008276"/>
            <a:ext cx="1709737" cy="541338"/>
          </a:xfrm>
          <a:prstGeom prst="roundRect">
            <a:avLst>
              <a:gd name="adj" fmla="val 16667"/>
            </a:avLst>
          </a:prstGeom>
          <a:solidFill>
            <a:srgbClr val="764A9E">
              <a:alpha val="45098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1449776" y="1633538"/>
            <a:ext cx="1709737" cy="540000"/>
          </a:xfrm>
          <a:prstGeom prst="roundRect">
            <a:avLst>
              <a:gd name="adj" fmla="val 16667"/>
            </a:avLst>
          </a:prstGeom>
          <a:solidFill>
            <a:srgbClr val="1C75BB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1449775" y="3742606"/>
            <a:ext cx="1709737" cy="540000"/>
          </a:xfrm>
          <a:prstGeom prst="roundRect">
            <a:avLst>
              <a:gd name="adj" fmla="val 16667"/>
            </a:avLst>
          </a:prstGeom>
          <a:solidFill>
            <a:srgbClr val="6AB0B9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5220725" y="5008276"/>
            <a:ext cx="1709738" cy="541338"/>
          </a:xfrm>
          <a:prstGeom prst="roundRect">
            <a:avLst>
              <a:gd name="adj" fmla="val 1666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5966677" y="3744138"/>
            <a:ext cx="1711325" cy="541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5966677" y="1627694"/>
            <a:ext cx="1709738" cy="541338"/>
          </a:xfrm>
          <a:prstGeom prst="roundRect">
            <a:avLst>
              <a:gd name="adj" fmla="val 16667"/>
            </a:avLst>
          </a:prstGeom>
          <a:solidFill>
            <a:srgbClr val="764A9E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5011" y="1609414"/>
            <a:ext cx="6221085" cy="3965600"/>
            <a:chOff x="2072481" y="1725844"/>
            <a:chExt cx="6221085" cy="3965600"/>
          </a:xfrm>
        </p:grpSpPr>
        <p:sp>
          <p:nvSpPr>
            <p:cNvPr id="3077" name="Line 32"/>
            <p:cNvSpPr>
              <a:spLocks noChangeShapeType="1"/>
            </p:cNvSpPr>
            <p:nvPr/>
          </p:nvSpPr>
          <p:spPr bwMode="auto">
            <a:xfrm flipV="1">
              <a:off x="2924079" y="2474518"/>
              <a:ext cx="0" cy="1154528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Text Box 33"/>
            <p:cNvSpPr txBox="1">
              <a:spLocks noChangeArrowheads="1"/>
            </p:cNvSpPr>
            <p:nvPr/>
          </p:nvSpPr>
          <p:spPr bwMode="auto">
            <a:xfrm>
              <a:off x="2090207" y="1725844"/>
              <a:ext cx="1719263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bg1"/>
                  </a:solidFill>
                  <a:latin typeface="Verdana" charset="0"/>
                </a:rPr>
                <a:t>Incubation</a:t>
              </a:r>
            </a:p>
          </p:txBody>
        </p:sp>
        <p:sp>
          <p:nvSpPr>
            <p:cNvPr id="3082" name="Text Box 33"/>
            <p:cNvSpPr txBox="1">
              <a:spLocks noChangeArrowheads="1"/>
            </p:cNvSpPr>
            <p:nvPr/>
          </p:nvSpPr>
          <p:spPr bwMode="auto">
            <a:xfrm>
              <a:off x="2072481" y="3828798"/>
              <a:ext cx="1719263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 dirty="0">
                  <a:solidFill>
                    <a:schemeClr val="bg1"/>
                  </a:solidFill>
                  <a:latin typeface="Verdana" charset="0"/>
                </a:rPr>
                <a:t>Inspiration</a:t>
              </a:r>
            </a:p>
          </p:txBody>
        </p:sp>
        <p:sp>
          <p:nvSpPr>
            <p:cNvPr id="3083" name="Text Box 33"/>
            <p:cNvSpPr txBox="1">
              <a:spLocks noChangeArrowheads="1"/>
            </p:cNvSpPr>
            <p:nvPr/>
          </p:nvSpPr>
          <p:spPr bwMode="auto">
            <a:xfrm>
              <a:off x="2951879" y="5124706"/>
              <a:ext cx="167020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 dirty="0">
                  <a:solidFill>
                    <a:schemeClr val="bg1"/>
                  </a:solidFill>
                  <a:latin typeface="Verdana" charset="0"/>
                </a:rPr>
                <a:t>Improvement</a:t>
              </a:r>
            </a:p>
          </p:txBody>
        </p:sp>
        <p:sp>
          <p:nvSpPr>
            <p:cNvPr id="3085" name="Text Box 33"/>
            <p:cNvSpPr txBox="1">
              <a:spLocks noChangeArrowheads="1"/>
            </p:cNvSpPr>
            <p:nvPr/>
          </p:nvSpPr>
          <p:spPr bwMode="auto">
            <a:xfrm>
              <a:off x="5811399" y="5103275"/>
              <a:ext cx="18367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bg1"/>
                  </a:solidFill>
                  <a:latin typeface="Verdana" charset="0"/>
                </a:rPr>
                <a:t>Implementation</a:t>
              </a:r>
            </a:p>
          </p:txBody>
        </p:sp>
        <p:sp>
          <p:nvSpPr>
            <p:cNvPr id="3087" name="Text Box 33"/>
            <p:cNvSpPr txBox="1">
              <a:spLocks noChangeArrowheads="1"/>
            </p:cNvSpPr>
            <p:nvPr/>
          </p:nvSpPr>
          <p:spPr bwMode="auto">
            <a:xfrm>
              <a:off x="6604466" y="3864023"/>
              <a:ext cx="1689100" cy="52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 dirty="0">
                  <a:solidFill>
                    <a:schemeClr val="bg1"/>
                  </a:solidFill>
                  <a:latin typeface="Verdana" charset="0"/>
                </a:rPr>
                <a:t>Identification</a:t>
              </a:r>
            </a:p>
          </p:txBody>
        </p:sp>
        <p:sp>
          <p:nvSpPr>
            <p:cNvPr id="3089" name="Text Box 33"/>
            <p:cNvSpPr txBox="1">
              <a:spLocks noChangeArrowheads="1"/>
            </p:cNvSpPr>
            <p:nvPr/>
          </p:nvSpPr>
          <p:spPr bwMode="auto">
            <a:xfrm>
              <a:off x="6571660" y="1733294"/>
              <a:ext cx="17033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bg1"/>
                  </a:solidFill>
                  <a:latin typeface="Verdana" charset="0"/>
                </a:rPr>
                <a:t>Investigation</a:t>
              </a:r>
            </a:p>
          </p:txBody>
        </p:sp>
        <p:sp>
          <p:nvSpPr>
            <p:cNvPr id="3090" name="Line 32"/>
            <p:cNvSpPr>
              <a:spLocks noChangeShapeType="1"/>
            </p:cNvSpPr>
            <p:nvPr/>
          </p:nvSpPr>
          <p:spPr bwMode="auto">
            <a:xfrm rot="5400000" flipV="1">
              <a:off x="5137077" y="957600"/>
              <a:ext cx="3321" cy="2051651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32"/>
            <p:cNvSpPr>
              <a:spLocks noChangeShapeType="1"/>
            </p:cNvSpPr>
            <p:nvPr/>
          </p:nvSpPr>
          <p:spPr bwMode="auto">
            <a:xfrm flipH="1" flipV="1">
              <a:off x="2924079" y="4495640"/>
              <a:ext cx="396000" cy="540000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32"/>
            <p:cNvSpPr>
              <a:spLocks noChangeShapeType="1"/>
            </p:cNvSpPr>
            <p:nvPr/>
          </p:nvSpPr>
          <p:spPr bwMode="auto">
            <a:xfrm>
              <a:off x="7449016" y="2410499"/>
              <a:ext cx="0" cy="1351850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32"/>
            <p:cNvSpPr>
              <a:spLocks noChangeShapeType="1"/>
            </p:cNvSpPr>
            <p:nvPr/>
          </p:nvSpPr>
          <p:spPr bwMode="auto">
            <a:xfrm flipH="1" flipV="1">
              <a:off x="4980892" y="5395375"/>
              <a:ext cx="540000" cy="653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32"/>
            <p:cNvSpPr>
              <a:spLocks noChangeShapeType="1"/>
            </p:cNvSpPr>
            <p:nvPr/>
          </p:nvSpPr>
          <p:spPr bwMode="auto">
            <a:xfrm flipH="1">
              <a:off x="7053016" y="4495208"/>
              <a:ext cx="396000" cy="540000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Text Box 33"/>
            <p:cNvSpPr txBox="1">
              <a:spLocks noChangeArrowheads="1"/>
            </p:cNvSpPr>
            <p:nvPr/>
          </p:nvSpPr>
          <p:spPr bwMode="auto">
            <a:xfrm>
              <a:off x="4173537" y="2903538"/>
              <a:ext cx="1876425" cy="52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1600" dirty="0">
                  <a:solidFill>
                    <a:schemeClr val="bg1"/>
                  </a:solidFill>
                  <a:latin typeface="Verdana" charset="0"/>
                </a:rPr>
                <a:t>Idea Generation</a:t>
              </a:r>
            </a:p>
            <a:p>
              <a:pPr algn="ctr"/>
              <a:r>
                <a:rPr lang="en-GB" altLang="en-US" sz="1600" dirty="0">
                  <a:solidFill>
                    <a:schemeClr val="bg1"/>
                  </a:solidFill>
                  <a:latin typeface="Verdana" charset="0"/>
                </a:rPr>
                <a:t>Techniques</a:t>
              </a:r>
            </a:p>
          </p:txBody>
        </p:sp>
        <p:sp>
          <p:nvSpPr>
            <p:cNvPr id="3096" name="Line 32"/>
            <p:cNvSpPr>
              <a:spLocks noChangeShapeType="1"/>
            </p:cNvSpPr>
            <p:nvPr/>
          </p:nvSpPr>
          <p:spPr bwMode="auto">
            <a:xfrm flipV="1">
              <a:off x="6107781" y="2321599"/>
              <a:ext cx="550862" cy="541338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32"/>
            <p:cNvSpPr>
              <a:spLocks noChangeShapeType="1"/>
            </p:cNvSpPr>
            <p:nvPr/>
          </p:nvSpPr>
          <p:spPr bwMode="auto">
            <a:xfrm flipV="1">
              <a:off x="3759199" y="3463962"/>
              <a:ext cx="414338" cy="379955"/>
            </a:xfrm>
            <a:prstGeom prst="line">
              <a:avLst/>
            </a:prstGeom>
            <a:noFill/>
            <a:ln w="47625">
              <a:solidFill>
                <a:srgbClr val="2C3688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230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5" y="172766"/>
            <a:ext cx="8830975" cy="1054100"/>
          </a:xfrm>
        </p:spPr>
        <p:txBody>
          <a:bodyPr>
            <a:normAutofit/>
          </a:bodyPr>
          <a:lstStyle/>
          <a:p>
            <a:r>
              <a:rPr lang="en-US" sz="4000" dirty="0"/>
              <a:t> Forced Connections</a:t>
            </a:r>
          </a:p>
        </p:txBody>
      </p:sp>
      <p:pic>
        <p:nvPicPr>
          <p:cNvPr id="4" name="Picture 15" descr="IMG_4088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r="12887"/>
          <a:stretch/>
        </p:blipFill>
        <p:spPr bwMode="auto">
          <a:xfrm>
            <a:off x="6518618" y="89466"/>
            <a:ext cx="2534607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IMG_3521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6834" r="4735" b="4686"/>
          <a:stretch/>
        </p:blipFill>
        <p:spPr bwMode="auto">
          <a:xfrm>
            <a:off x="3690016" y="4413934"/>
            <a:ext cx="4217430" cy="23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MG_3968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12810" r="1548" b="5563"/>
          <a:stretch/>
        </p:blipFill>
        <p:spPr bwMode="auto">
          <a:xfrm>
            <a:off x="110606" y="4469936"/>
            <a:ext cx="3691055" cy="20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FD2D19-6BF2-0D34-AA70-17D65E80A5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96" t="8527" r="15573" b="11716"/>
          <a:stretch/>
        </p:blipFill>
        <p:spPr>
          <a:xfrm>
            <a:off x="6909115" y="2851334"/>
            <a:ext cx="2144110" cy="18941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292534"/>
            <a:ext cx="8642040" cy="505150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/>
              <a:t>Pick a random object.</a:t>
            </a:r>
          </a:p>
          <a:p>
            <a:pPr marL="514350" indent="-514350">
              <a:lnSpc>
                <a:spcPct val="11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/>
              <a:t>Force a link between the object </a:t>
            </a:r>
            <a:br>
              <a:rPr lang="en-US" dirty="0"/>
            </a:br>
            <a:r>
              <a:rPr lang="en-US" dirty="0"/>
              <a:t>and the problem/situation you have.</a:t>
            </a:r>
          </a:p>
          <a:p>
            <a:pPr marL="514350" indent="-514350">
              <a:lnSpc>
                <a:spcPct val="11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/>
              <a:t>What ideas does this give you?</a:t>
            </a:r>
          </a:p>
          <a:p>
            <a:pPr marL="514350" indent="-514350">
              <a:lnSpc>
                <a:spcPct val="110000"/>
              </a:lnSpc>
              <a:spcAft>
                <a:spcPts val="1800"/>
              </a:spcAft>
              <a:buFont typeface="Arial"/>
              <a:buChar char="•"/>
            </a:pPr>
            <a:r>
              <a:rPr lang="en-US" dirty="0"/>
              <a:t>Can you develop these?</a:t>
            </a:r>
          </a:p>
        </p:txBody>
      </p:sp>
    </p:spTree>
    <p:extLst>
      <p:ext uri="{BB962C8B-B14F-4D97-AF65-F5344CB8AC3E}">
        <p14:creationId xmlns:p14="http://schemas.microsoft.com/office/powerpoint/2010/main" val="197390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DE79-FCB8-54F6-A13A-4432FEED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39" y="160337"/>
            <a:ext cx="8667721" cy="11430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291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Rephrasing the Problem</a:t>
            </a:r>
            <a:endParaRPr lang="en-GB" dirty="0"/>
          </a:p>
        </p:txBody>
      </p:sp>
      <p:pic>
        <p:nvPicPr>
          <p:cNvPr id="7" name="Picture 6" descr="A red triangle sign with black and white text&#10;&#10;Description automatically generated">
            <a:extLst>
              <a:ext uri="{FF2B5EF4-FFF2-40B4-BE49-F238E27FC236}">
                <a16:creationId xmlns:a16="http://schemas.microsoft.com/office/drawing/2014/main" id="{F9D46664-4B35-3DAB-2731-17E545C3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2" r="9342"/>
          <a:stretch/>
        </p:blipFill>
        <p:spPr>
          <a:xfrm>
            <a:off x="238139" y="2970274"/>
            <a:ext cx="1997242" cy="180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A592-D207-4062-760F-A3490792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39" y="1404595"/>
            <a:ext cx="8299174" cy="1610697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2000"/>
              </a:spcAft>
              <a:buAutoNum type="arabicPeriod"/>
            </a:pPr>
            <a: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the way we’ve phrased</a:t>
            </a:r>
            <a:b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problem limit or restrict</a:t>
            </a:r>
            <a:b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thinking?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5B96B963-2727-0F71-BDE3-E4DB1E59F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1" r="8032"/>
          <a:stretch/>
        </p:blipFill>
        <p:spPr>
          <a:xfrm>
            <a:off x="6752319" y="1170274"/>
            <a:ext cx="1997242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FCDFF6-87C2-E595-6F74-2C9F05AF0AFE}"/>
              </a:ext>
            </a:extLst>
          </p:cNvPr>
          <p:cNvSpPr txBox="1"/>
          <p:nvPr/>
        </p:nvSpPr>
        <p:spPr>
          <a:xfrm>
            <a:off x="2267912" y="3371259"/>
            <a:ext cx="6481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C368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we tackling the right problem?</a:t>
            </a:r>
          </a:p>
        </p:txBody>
      </p:sp>
      <p:pic>
        <p:nvPicPr>
          <p:cNvPr id="12" name="Picture 11" descr="A red triangle sign with a question mark&#10;&#10;Description automatically generated">
            <a:extLst>
              <a:ext uri="{FF2B5EF4-FFF2-40B4-BE49-F238E27FC236}">
                <a16:creationId xmlns:a16="http://schemas.microsoft.com/office/drawing/2014/main" id="{EE5A751D-3F26-922A-ED96-35744B363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08" y="4553405"/>
            <a:ext cx="1980000" cy="18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30DB1-3215-DB05-134F-2BEC2AB16B3A}"/>
              </a:ext>
            </a:extLst>
          </p:cNvPr>
          <p:cNvSpPr txBox="1"/>
          <p:nvPr/>
        </p:nvSpPr>
        <p:spPr>
          <a:xfrm>
            <a:off x="238139" y="4981736"/>
            <a:ext cx="60401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we asking a “How can we….?” question?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53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1A0FEA01-C8A6-7048-931F-4F4049200E24}"/>
              </a:ext>
            </a:extLst>
          </p:cNvPr>
          <p:cNvSpPr txBox="1">
            <a:spLocks/>
          </p:cNvSpPr>
          <p:nvPr/>
        </p:nvSpPr>
        <p:spPr>
          <a:xfrm>
            <a:off x="342900" y="138863"/>
            <a:ext cx="8458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492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Wide Angle Lens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2EBEAE-53CC-468A-299B-B412316DE9FC}"/>
              </a:ext>
            </a:extLst>
          </p:cNvPr>
          <p:cNvGrpSpPr/>
          <p:nvPr/>
        </p:nvGrpSpPr>
        <p:grpSpPr>
          <a:xfrm>
            <a:off x="342900" y="1199647"/>
            <a:ext cx="8458200" cy="2912586"/>
            <a:chOff x="342900" y="1199647"/>
            <a:chExt cx="8458200" cy="2912586"/>
          </a:xfrm>
        </p:grpSpPr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312037CE-583A-5B4F-8F0A-8224B3A89434}"/>
                </a:ext>
              </a:extLst>
            </p:cNvPr>
            <p:cNvSpPr txBox="1">
              <a:spLocks/>
            </p:cNvSpPr>
            <p:nvPr/>
          </p:nvSpPr>
          <p:spPr>
            <a:xfrm>
              <a:off x="3248100" y="1199647"/>
              <a:ext cx="5553000" cy="1510435"/>
            </a:xfrm>
            <a:prstGeom prst="rect">
              <a:avLst/>
            </a:prstGeom>
          </p:spPr>
          <p:txBody>
            <a:bodyPr vert="horz" lIns="91372" tIns="45686" rIns="91372" bIns="45686" rtlCol="0" anchor="ctr">
              <a:noAutofit/>
            </a:bodyPr>
            <a:lstStyle>
              <a:lvl1pPr algn="ctr" defTabSz="521116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600" kern="1200">
                  <a:solidFill>
                    <a:srgbClr val="0077D4"/>
                  </a:solidFill>
                  <a:latin typeface="Helvetica Neue"/>
                  <a:ea typeface="+mj-ea"/>
                  <a:cs typeface="Helvetica Neue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3200" i="1" dirty="0">
                  <a:solidFill>
                    <a:srgbClr val="1C75BB"/>
                  </a:solidFill>
                  <a:latin typeface="Verdana"/>
                  <a:cs typeface="Verdana"/>
                </a:rPr>
                <a:t>“</a:t>
              </a:r>
              <a:r>
                <a:rPr lang="en-GB" sz="3200" dirty="0">
                  <a:solidFill>
                    <a:srgbClr val="1C75BB"/>
                  </a:solidFill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need more followers on Instagram!</a:t>
              </a:r>
              <a:r>
                <a:rPr lang="en-US" sz="3200" i="1" dirty="0">
                  <a:solidFill>
                    <a:srgbClr val="1C75BB"/>
                  </a:solidFill>
                  <a:latin typeface="Verdana"/>
                  <a:cs typeface="Verdana"/>
                </a:rPr>
                <a:t>”</a:t>
              </a:r>
              <a:endParaRPr lang="en-US" sz="3200" dirty="0">
                <a:solidFill>
                  <a:srgbClr val="1C75BB"/>
                </a:solidFill>
                <a:latin typeface="Verdana"/>
                <a:cs typeface="Verdana"/>
              </a:endParaRPr>
            </a:p>
          </p:txBody>
        </p:sp>
        <p:pic>
          <p:nvPicPr>
            <p:cNvPr id="3" name="Picture 2" descr="A logo of a camera&#10;&#10;Description automatically generated">
              <a:extLst>
                <a:ext uri="{FF2B5EF4-FFF2-40B4-BE49-F238E27FC236}">
                  <a16:creationId xmlns:a16="http://schemas.microsoft.com/office/drawing/2014/main" id="{1186DE45-622F-9231-98BC-A023DBCF7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40" t="8970" r="9358" b="8969"/>
            <a:stretch/>
          </p:blipFill>
          <p:spPr>
            <a:xfrm>
              <a:off x="342900" y="1231177"/>
              <a:ext cx="2905200" cy="2881056"/>
            </a:xfrm>
            <a:prstGeom prst="rect">
              <a:avLst/>
            </a:prstGeom>
          </p:spPr>
        </p:pic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51BBBABA-6F08-984D-A42A-66566A0E5DE4}"/>
              </a:ext>
            </a:extLst>
          </p:cNvPr>
          <p:cNvSpPr txBox="1">
            <a:spLocks/>
          </p:cNvSpPr>
          <p:nvPr/>
        </p:nvSpPr>
        <p:spPr>
          <a:xfrm>
            <a:off x="3248100" y="2601798"/>
            <a:ext cx="5552999" cy="1510435"/>
          </a:xfrm>
          <a:prstGeom prst="rect">
            <a:avLst/>
          </a:prstGeom>
        </p:spPr>
        <p:txBody>
          <a:bodyPr vert="horz" lIns="91372" tIns="45686" rIns="91372" bIns="45686" rtlCol="0" anchor="ctr">
            <a:noAutofit/>
          </a:bodyPr>
          <a:lstStyle>
            <a:lvl1pPr algn="ctr" defTabSz="521116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kern="1200">
                <a:solidFill>
                  <a:srgbClr val="0077D4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i="1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GB" sz="32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 we want more followers on Instagram?</a:t>
            </a:r>
            <a:r>
              <a:rPr lang="en-US" sz="3200" i="1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GB" sz="3200" i="1" dirty="0">
              <a:solidFill>
                <a:srgbClr val="2C36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88548-B435-EAC0-29C5-E8E0A862E7F3}"/>
              </a:ext>
            </a:extLst>
          </p:cNvPr>
          <p:cNvSpPr txBox="1"/>
          <p:nvPr/>
        </p:nvSpPr>
        <p:spPr>
          <a:xfrm>
            <a:off x="588884" y="4333451"/>
            <a:ext cx="7363327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C75B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raise awareness of our brand.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F3DC5-CFFE-6AB6-54C8-454035F97A3A}"/>
              </a:ext>
            </a:extLst>
          </p:cNvPr>
          <p:cNvSpPr txBox="1"/>
          <p:nvPr/>
        </p:nvSpPr>
        <p:spPr>
          <a:xfrm>
            <a:off x="588884" y="4333451"/>
            <a:ext cx="736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GB" sz="2800" dirty="0">
                <a:solidFill>
                  <a:srgbClr val="2C368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Answers: </a:t>
            </a:r>
            <a:r>
              <a:rPr lang="en-GB" sz="2800" dirty="0">
                <a:solidFill>
                  <a:srgbClr val="F492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Rephrased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23D29-2826-4353-722C-416A4603E1F3}"/>
              </a:ext>
            </a:extLst>
          </p:cNvPr>
          <p:cNvSpPr txBox="1"/>
          <p:nvPr/>
        </p:nvSpPr>
        <p:spPr>
          <a:xfrm>
            <a:off x="588885" y="4333451"/>
            <a:ext cx="736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GB" sz="2800" dirty="0">
                <a:solidFill>
                  <a:srgbClr val="1C75B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Answers: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F38D8B-2ED1-9AF7-EFD2-584B14BEFFCF}"/>
              </a:ext>
            </a:extLst>
          </p:cNvPr>
          <p:cNvSpPr txBox="1"/>
          <p:nvPr/>
        </p:nvSpPr>
        <p:spPr>
          <a:xfrm>
            <a:off x="588883" y="4336016"/>
            <a:ext cx="780149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492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</a:t>
            </a:r>
            <a:r>
              <a:rPr lang="en-GB" sz="2600" dirty="0">
                <a:solidFill>
                  <a:srgbClr val="2C368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raise awareness of our brand?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06D1E-9DF5-B6EF-CE73-ECBB2826CD57}"/>
              </a:ext>
            </a:extLst>
          </p:cNvPr>
          <p:cNvSpPr txBox="1"/>
          <p:nvPr/>
        </p:nvSpPr>
        <p:spPr>
          <a:xfrm>
            <a:off x="588884" y="4328322"/>
            <a:ext cx="78014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492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</a:t>
            </a:r>
            <a:r>
              <a:rPr lang="en-GB" sz="2600" dirty="0">
                <a:solidFill>
                  <a:srgbClr val="1C75B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600" dirty="0">
                <a:solidFill>
                  <a:srgbClr val="2C368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attract a younger audience</a:t>
            </a:r>
            <a:r>
              <a:rPr lang="en-GB" sz="2600" dirty="0">
                <a:solidFill>
                  <a:srgbClr val="2C36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2600" dirty="0">
              <a:solidFill>
                <a:srgbClr val="2C3688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800" dirty="0">
              <a:solidFill>
                <a:srgbClr val="1C75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3512C-C1E3-A6C7-8221-1B75693F7BE4}"/>
              </a:ext>
            </a:extLst>
          </p:cNvPr>
          <p:cNvSpPr txBox="1"/>
          <p:nvPr/>
        </p:nvSpPr>
        <p:spPr>
          <a:xfrm>
            <a:off x="588884" y="4328322"/>
            <a:ext cx="7363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C75B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attract a younger audience.</a:t>
            </a:r>
          </a:p>
          <a:p>
            <a:endParaRPr lang="en-GB" sz="2800" dirty="0">
              <a:solidFill>
                <a:srgbClr val="1C75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90690-4AB1-1E5C-7A73-FC8A68528F38}"/>
              </a:ext>
            </a:extLst>
          </p:cNvPr>
          <p:cNvSpPr txBox="1"/>
          <p:nvPr/>
        </p:nvSpPr>
        <p:spPr>
          <a:xfrm>
            <a:off x="588884" y="4333451"/>
            <a:ext cx="7363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492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</a:t>
            </a:r>
            <a:r>
              <a:rPr lang="en-GB" sz="2600" dirty="0">
                <a:solidFill>
                  <a:srgbClr val="2C368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generate leads? </a:t>
            </a:r>
            <a:endParaRPr lang="en-GB" sz="2600" dirty="0">
              <a:solidFill>
                <a:srgbClr val="2C36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1953B-657C-6864-5A7D-781DF7694D78}"/>
              </a:ext>
            </a:extLst>
          </p:cNvPr>
          <p:cNvSpPr txBox="1"/>
          <p:nvPr/>
        </p:nvSpPr>
        <p:spPr>
          <a:xfrm>
            <a:off x="588885" y="4333451"/>
            <a:ext cx="7363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800"/>
              </a:spcAft>
            </a:pPr>
            <a:endParaRPr lang="en-GB" sz="2800" dirty="0">
              <a:solidFill>
                <a:srgbClr val="1C75BB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C75B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generate leads. </a:t>
            </a:r>
            <a:endParaRPr lang="en-GB" sz="2800" dirty="0">
              <a:solidFill>
                <a:srgbClr val="1C75B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15" grpId="0"/>
      <p:bldP spid="5" grpId="0"/>
      <p:bldP spid="5" grpId="1"/>
      <p:bldP spid="16" grpId="0"/>
      <p:bldP spid="17" grpId="0"/>
      <p:bldP spid="13" grpId="0"/>
      <p:bldP spid="13" grpId="1"/>
      <p:bldP spid="18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1307"/>
          </a:xfrm>
        </p:spPr>
        <p:txBody>
          <a:bodyPr>
            <a:normAutofit/>
          </a:bodyPr>
          <a:lstStyle/>
          <a:p>
            <a:pPr eaLnBrk="0" hangingPunct="0"/>
            <a:r>
              <a:rPr lang="en-GB" altLang="x-non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to the Root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7B198D-FBCF-B449-88A3-9CB7AA6B3E05}"/>
              </a:ext>
            </a:extLst>
          </p:cNvPr>
          <p:cNvGrpSpPr/>
          <p:nvPr/>
        </p:nvGrpSpPr>
        <p:grpSpPr>
          <a:xfrm>
            <a:off x="781214" y="898526"/>
            <a:ext cx="7684609" cy="5386543"/>
            <a:chOff x="781214" y="898526"/>
            <a:chExt cx="7684609" cy="538654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F447298-EC50-9E40-92F3-98851AB3ACD1}"/>
                </a:ext>
              </a:extLst>
            </p:cNvPr>
            <p:cNvGrpSpPr/>
            <p:nvPr/>
          </p:nvGrpSpPr>
          <p:grpSpPr>
            <a:xfrm>
              <a:off x="3258942" y="898526"/>
              <a:ext cx="2915827" cy="4424165"/>
              <a:chOff x="3258942" y="898526"/>
              <a:chExt cx="2915827" cy="4424165"/>
            </a:xfrm>
          </p:grpSpPr>
          <p:pic>
            <p:nvPicPr>
              <p:cNvPr id="3073" name="Picture 30" descr="treewinterM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59" r="25478"/>
              <a:stretch/>
            </p:blipFill>
            <p:spPr bwMode="auto">
              <a:xfrm rot="10800000">
                <a:off x="3258942" y="2544566"/>
                <a:ext cx="2915827" cy="277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6" descr="treesummerM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38" r="25694"/>
              <a:stretch>
                <a:fillRect/>
              </a:stretch>
            </p:blipFill>
            <p:spPr bwMode="auto">
              <a:xfrm>
                <a:off x="3517900" y="898526"/>
                <a:ext cx="2358918" cy="285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6278B07-764B-32C6-85C6-DA3EBF48448E}"/>
                  </a:ext>
                </a:extLst>
              </p:cNvPr>
              <p:cNvSpPr/>
              <p:nvPr/>
            </p:nvSpPr>
            <p:spPr>
              <a:xfrm>
                <a:off x="3956890" y="2348373"/>
                <a:ext cx="1480929" cy="960921"/>
              </a:xfrm>
              <a:prstGeom prst="ellipse">
                <a:avLst/>
              </a:prstGeom>
              <a:solidFill>
                <a:srgbClr val="1C75BB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Too Many Errors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1740D2-337B-1B81-987A-E48E434F8E2A}"/>
                </a:ext>
              </a:extLst>
            </p:cNvPr>
            <p:cNvSpPr txBox="1"/>
            <p:nvPr/>
          </p:nvSpPr>
          <p:spPr>
            <a:xfrm>
              <a:off x="1462016" y="3750068"/>
              <a:ext cx="128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Poorly skilled staff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0E7B72-020E-4B1C-C632-836BC19903B0}"/>
                </a:ext>
              </a:extLst>
            </p:cNvPr>
            <p:cNvSpPr txBox="1"/>
            <p:nvPr/>
          </p:nvSpPr>
          <p:spPr>
            <a:xfrm>
              <a:off x="781214" y="5192059"/>
              <a:ext cx="128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Lack of training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CC7272-4024-ADD1-CE3C-A5D411DB4DFE}"/>
                </a:ext>
              </a:extLst>
            </p:cNvPr>
            <p:cNvSpPr txBox="1"/>
            <p:nvPr/>
          </p:nvSpPr>
          <p:spPr>
            <a:xfrm>
              <a:off x="1974671" y="4615150"/>
              <a:ext cx="128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 staff turnover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F90B4A-8BAC-D86B-6F68-6FAA368BCCB6}"/>
                </a:ext>
              </a:extLst>
            </p:cNvPr>
            <p:cNvSpPr txBox="1"/>
            <p:nvPr/>
          </p:nvSpPr>
          <p:spPr>
            <a:xfrm>
              <a:off x="2558463" y="5697864"/>
              <a:ext cx="128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Lack of job satisfaction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9F39EE-67A6-CFA3-2B05-D11DE07C9434}"/>
                </a:ext>
              </a:extLst>
            </p:cNvPr>
            <p:cNvSpPr txBox="1"/>
            <p:nvPr/>
          </p:nvSpPr>
          <p:spPr>
            <a:xfrm>
              <a:off x="6474604" y="5655249"/>
              <a:ext cx="128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 is  checked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FF24E8-FB57-6EBE-E257-7C0A2105CD7D}"/>
                </a:ext>
              </a:extLst>
            </p:cNvPr>
            <p:cNvSpPr txBox="1"/>
            <p:nvPr/>
          </p:nvSpPr>
          <p:spPr>
            <a:xfrm>
              <a:off x="6703890" y="4686255"/>
              <a:ext cx="1761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Lack of responsibility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3D0510-8A60-B987-7404-5A1F8EB81224}"/>
                </a:ext>
              </a:extLst>
            </p:cNvPr>
            <p:cNvSpPr txBox="1"/>
            <p:nvPr/>
          </p:nvSpPr>
          <p:spPr>
            <a:xfrm>
              <a:off x="6606355" y="3841894"/>
              <a:ext cx="1612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Attention to detail lacking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C64BE6-6D2B-1A9A-05BE-F51A7D2FFFF8}"/>
                </a:ext>
              </a:extLst>
            </p:cNvPr>
            <p:cNvSpPr txBox="1"/>
            <p:nvPr/>
          </p:nvSpPr>
          <p:spPr>
            <a:xfrm>
              <a:off x="4426525" y="5761849"/>
              <a:ext cx="1284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2C368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Supervisors too busy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32300E1-71F5-1F4B-8F3F-B9C8FB966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7355" y="4011808"/>
              <a:ext cx="863171" cy="74111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F77CC7-0909-1F47-3415-F57E46C3E5A2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1423349" y="4281442"/>
              <a:ext cx="250091" cy="910617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4B7378C-8CBF-509F-DCA2-D6C3A9F36E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9512" y="4281442"/>
              <a:ext cx="173073" cy="332316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256E0D-8A68-B51C-44EB-366DFC224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26356" y="5209475"/>
              <a:ext cx="210549" cy="436383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D8E41-DA2C-1076-60F3-FE4A0C6CF3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7355" y="5322692"/>
              <a:ext cx="242393" cy="431516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98FEF68-C5A4-2C64-5CC1-F668A72A2E54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5820567" y="4052432"/>
              <a:ext cx="785788" cy="51072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CCD2FD4-D890-D547-2BD9-1D0481955B15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7520515" y="4332819"/>
              <a:ext cx="64342" cy="353436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E9534C0-6776-5743-8C60-BA35155E85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774" y="5261482"/>
              <a:ext cx="200082" cy="384376"/>
            </a:xfrm>
            <a:prstGeom prst="straightConnector1">
              <a:avLst/>
            </a:prstGeom>
            <a:ln>
              <a:solidFill>
                <a:srgbClr val="F492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78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4886956" y="295476"/>
            <a:ext cx="3959999" cy="542925"/>
          </a:xfrm>
          <a:prstGeom prst="roundRect">
            <a:avLst>
              <a:gd name="adj" fmla="val 1666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 flipH="1">
            <a:off x="3498978" y="5581826"/>
            <a:ext cx="2311144" cy="1080536"/>
          </a:xfrm>
          <a:prstGeom prst="curvedDownArrow">
            <a:avLst/>
          </a:prstGeom>
          <a:solidFill>
            <a:srgbClr val="2C36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8791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1570038" y="1163638"/>
            <a:ext cx="3084512" cy="541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87916" y="1207254"/>
            <a:ext cx="390910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Our company runs a gym.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2200" dirty="0">
              <a:solidFill>
                <a:schemeClr val="bg1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How can we increase the number of members in the face of growing competition from the tennis club down the road? 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88695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4927740" y="296836"/>
            <a:ext cx="3919215" cy="55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Verdana" charset="0"/>
              </a:rPr>
              <a:t>Reframed Problem</a:t>
            </a:r>
          </a:p>
        </p:txBody>
      </p:sp>
      <p:sp>
        <p:nvSpPr>
          <p:cNvPr id="14346" name="TextBox 25"/>
          <p:cNvSpPr txBox="1">
            <a:spLocks noChangeArrowheads="1"/>
          </p:cNvSpPr>
          <p:nvPr/>
        </p:nvSpPr>
        <p:spPr bwMode="auto">
          <a:xfrm>
            <a:off x="4927740" y="1163638"/>
            <a:ext cx="3919215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Imagine we run               a bus company. </a:t>
            </a: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How could we          attract people out of their cars and on to our buses? </a:t>
            </a:r>
          </a:p>
        </p:txBody>
      </p:sp>
      <p:pic>
        <p:nvPicPr>
          <p:cNvPr id="3" name="Picture 2" descr="IMG_8855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4761" r="10459" b="12300"/>
          <a:stretch/>
        </p:blipFill>
        <p:spPr>
          <a:xfrm>
            <a:off x="5561193" y="3544583"/>
            <a:ext cx="2652305" cy="1591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IMG_9046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3" r="40538" b="7857"/>
          <a:stretch/>
        </p:blipFill>
        <p:spPr>
          <a:xfrm>
            <a:off x="7522762" y="1426600"/>
            <a:ext cx="1074677" cy="972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87916" y="299249"/>
            <a:ext cx="3960000" cy="542925"/>
          </a:xfrm>
          <a:prstGeom prst="roundRect">
            <a:avLst>
              <a:gd name="adj" fmla="val 1666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3" name="Text Box 33"/>
          <p:cNvSpPr txBox="1">
            <a:spLocks noChangeArrowheads="1"/>
          </p:cNvSpPr>
          <p:nvPr/>
        </p:nvSpPr>
        <p:spPr bwMode="auto">
          <a:xfrm>
            <a:off x="377915" y="314299"/>
            <a:ext cx="3729109" cy="541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Verdana" charset="0"/>
              </a:rPr>
              <a:t>Problem</a:t>
            </a:r>
            <a:endParaRPr lang="en-GB" altLang="en-US" sz="180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37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4927739" y="299249"/>
            <a:ext cx="3959999" cy="542925"/>
          </a:xfrm>
          <a:prstGeom prst="roundRect">
            <a:avLst>
              <a:gd name="adj" fmla="val 1666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 flipH="1">
            <a:off x="3498978" y="5581826"/>
            <a:ext cx="2311144" cy="1080536"/>
          </a:xfrm>
          <a:prstGeom prst="curvedDownArrow">
            <a:avLst/>
          </a:prstGeom>
          <a:solidFill>
            <a:srgbClr val="2C36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8791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1570038" y="1163638"/>
            <a:ext cx="3084512" cy="541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87916" y="1207254"/>
            <a:ext cx="3909109" cy="300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We run a company in an area where many other companies are competing for the same staff.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2200" dirty="0">
              <a:solidFill>
                <a:schemeClr val="bg1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There aren’t enough skilled staff to go around. 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88695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4927738" y="299249"/>
            <a:ext cx="3919215" cy="55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Verdana" charset="0"/>
              </a:rPr>
              <a:t>Reframed Problem</a:t>
            </a:r>
          </a:p>
        </p:txBody>
      </p:sp>
      <p:sp>
        <p:nvSpPr>
          <p:cNvPr id="14346" name="TextBox 25"/>
          <p:cNvSpPr txBox="1">
            <a:spLocks noChangeArrowheads="1"/>
          </p:cNvSpPr>
          <p:nvPr/>
        </p:nvSpPr>
        <p:spPr bwMode="auto">
          <a:xfrm>
            <a:off x="4927739" y="1207487"/>
            <a:ext cx="3919215" cy="15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Imagine our river is being over fished.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800" dirty="0">
              <a:solidFill>
                <a:srgbClr val="FFFFFF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          What could we do?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87916" y="299249"/>
            <a:ext cx="3960000" cy="542925"/>
          </a:xfrm>
          <a:prstGeom prst="roundRect">
            <a:avLst>
              <a:gd name="adj" fmla="val 1666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3" name="Text Box 33"/>
          <p:cNvSpPr txBox="1">
            <a:spLocks noChangeArrowheads="1"/>
          </p:cNvSpPr>
          <p:nvPr/>
        </p:nvSpPr>
        <p:spPr bwMode="auto">
          <a:xfrm>
            <a:off x="377915" y="314299"/>
            <a:ext cx="3729109" cy="541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Verdana" charset="0"/>
              </a:rPr>
              <a:t>Problem</a:t>
            </a:r>
            <a:endParaRPr lang="en-GB" altLang="en-US" sz="18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5" name="Picture 14" descr="riverf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092" y="2067969"/>
            <a:ext cx="3093775" cy="32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637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4886955" y="295553"/>
            <a:ext cx="3959999" cy="542925"/>
          </a:xfrm>
          <a:prstGeom prst="roundRect">
            <a:avLst>
              <a:gd name="adj" fmla="val 1666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 flipH="1">
            <a:off x="3498978" y="5581826"/>
            <a:ext cx="2311144" cy="1080536"/>
          </a:xfrm>
          <a:prstGeom prst="curvedDownArrow">
            <a:avLst/>
          </a:prstGeom>
          <a:solidFill>
            <a:srgbClr val="2C36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8791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1570038" y="1163638"/>
            <a:ext cx="3084512" cy="541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87916" y="1207254"/>
            <a:ext cx="3909109" cy="21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We’ve expanded and now our car park is too small for the number of people who want to drive to work. 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88695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4927739" y="295553"/>
            <a:ext cx="3919215" cy="55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Verdana" charset="0"/>
              </a:rPr>
              <a:t>Reframed Problem</a:t>
            </a:r>
          </a:p>
        </p:txBody>
      </p:sp>
      <p:sp>
        <p:nvSpPr>
          <p:cNvPr id="14346" name="TextBox 25"/>
          <p:cNvSpPr txBox="1">
            <a:spLocks noChangeArrowheads="1"/>
          </p:cNvSpPr>
          <p:nvPr/>
        </p:nvSpPr>
        <p:spPr bwMode="auto">
          <a:xfrm>
            <a:off x="4927740" y="1163638"/>
            <a:ext cx="3919215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               Imagine we run                </a:t>
            </a: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               a football club    </a:t>
            </a: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               that has been   </a:t>
            </a: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               promoted to the premier division.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1600" dirty="0">
              <a:solidFill>
                <a:srgbClr val="FFFFFF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What can we do about the additional spectators who will now want to come              and watch the matches? 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87916" y="299249"/>
            <a:ext cx="3960000" cy="542925"/>
          </a:xfrm>
          <a:prstGeom prst="roundRect">
            <a:avLst>
              <a:gd name="adj" fmla="val 1666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3" name="Text Box 33"/>
          <p:cNvSpPr txBox="1">
            <a:spLocks noChangeArrowheads="1"/>
          </p:cNvSpPr>
          <p:nvPr/>
        </p:nvSpPr>
        <p:spPr bwMode="auto">
          <a:xfrm>
            <a:off x="377915" y="314299"/>
            <a:ext cx="3729109" cy="541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Verdana" charset="0"/>
              </a:rPr>
              <a:t>Problem</a:t>
            </a:r>
            <a:endParaRPr lang="en-GB" altLang="en-US" sz="18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5" name="Picture 14" descr="footb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39" y="1312156"/>
            <a:ext cx="1455453" cy="1442195"/>
          </a:xfrm>
          <a:prstGeom prst="rect">
            <a:avLst/>
          </a:prstGeom>
          <a:noFill/>
          <a:ln>
            <a:noFill/>
          </a:ln>
          <a:effectLst>
            <a:outerShdw dist="444500" dir="5820000" sx="33000" sy="33000" kx="2700000" rotWithShape="0">
              <a:srgbClr val="2F6334">
                <a:alpha val="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76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4886956" y="319860"/>
            <a:ext cx="3959999" cy="542925"/>
          </a:xfrm>
          <a:prstGeom prst="roundRect">
            <a:avLst>
              <a:gd name="adj" fmla="val 1666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 flipH="1">
            <a:off x="3498978" y="5581826"/>
            <a:ext cx="2311144" cy="1080536"/>
          </a:xfrm>
          <a:prstGeom prst="curvedDownArrow">
            <a:avLst/>
          </a:prstGeom>
          <a:solidFill>
            <a:srgbClr val="2C36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8791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1570038" y="1163638"/>
            <a:ext cx="3084512" cy="541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87916" y="1207254"/>
            <a:ext cx="3909109" cy="21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A major competitor has just opened up in the area.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2200" dirty="0">
              <a:solidFill>
                <a:schemeClr val="bg1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How will we survive?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88695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4907347" y="296836"/>
            <a:ext cx="3919215" cy="55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Verdana" charset="0"/>
              </a:rPr>
              <a:t>Reframed Problem</a:t>
            </a:r>
          </a:p>
        </p:txBody>
      </p:sp>
      <p:sp>
        <p:nvSpPr>
          <p:cNvPr id="14346" name="TextBox 25"/>
          <p:cNvSpPr txBox="1">
            <a:spLocks noChangeArrowheads="1"/>
          </p:cNvSpPr>
          <p:nvPr/>
        </p:nvSpPr>
        <p:spPr bwMode="auto">
          <a:xfrm>
            <a:off x="4927740" y="1163638"/>
            <a:ext cx="3919215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We’re going to have to walk into a cage of lions.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1800" dirty="0">
              <a:solidFill>
                <a:srgbClr val="FFFFFF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What will we do to make sure we come back out!?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87916" y="299249"/>
            <a:ext cx="3960000" cy="542925"/>
          </a:xfrm>
          <a:prstGeom prst="roundRect">
            <a:avLst>
              <a:gd name="adj" fmla="val 1666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3" name="Text Box 33"/>
          <p:cNvSpPr txBox="1">
            <a:spLocks noChangeArrowheads="1"/>
          </p:cNvSpPr>
          <p:nvPr/>
        </p:nvSpPr>
        <p:spPr bwMode="auto">
          <a:xfrm>
            <a:off x="377915" y="314299"/>
            <a:ext cx="3729109" cy="541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Verdana" charset="0"/>
              </a:rPr>
              <a:t>Problem</a:t>
            </a:r>
            <a:endParaRPr lang="en-GB" altLang="en-US" sz="18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5" name="Picture 14" descr="fiercel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3" y="3252402"/>
            <a:ext cx="2025125" cy="208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253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>
            <a:spLocks noChangeArrowheads="1"/>
          </p:cNvSpPr>
          <p:nvPr/>
        </p:nvSpPr>
        <p:spPr bwMode="auto">
          <a:xfrm>
            <a:off x="4907345" y="314531"/>
            <a:ext cx="3959999" cy="542925"/>
          </a:xfrm>
          <a:prstGeom prst="roundRect">
            <a:avLst>
              <a:gd name="adj" fmla="val 1666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0800000" flipH="1">
            <a:off x="3498978" y="5581826"/>
            <a:ext cx="2311144" cy="1080536"/>
          </a:xfrm>
          <a:prstGeom prst="curvedDownArrow">
            <a:avLst/>
          </a:prstGeom>
          <a:solidFill>
            <a:srgbClr val="2C36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28791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1570038" y="1163638"/>
            <a:ext cx="3084512" cy="541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87916" y="1207254"/>
            <a:ext cx="3909109" cy="21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Verdana" charset="0"/>
              </a:rPr>
              <a:t>Due to a small fire, our offices have had to be closed and we need to find a way to keep going during the rebuilding. 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886956" y="1163638"/>
            <a:ext cx="3960000" cy="4212000"/>
          </a:xfrm>
          <a:prstGeom prst="roundRect">
            <a:avLst>
              <a:gd name="adj" fmla="val 5157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4927740" y="291311"/>
            <a:ext cx="3919215" cy="558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latin typeface="Verdana" charset="0"/>
              </a:rPr>
              <a:t>Reframed Problem</a:t>
            </a:r>
          </a:p>
        </p:txBody>
      </p:sp>
      <p:sp>
        <p:nvSpPr>
          <p:cNvPr id="14346" name="TextBox 25"/>
          <p:cNvSpPr txBox="1">
            <a:spLocks noChangeArrowheads="1"/>
          </p:cNvSpPr>
          <p:nvPr/>
        </p:nvSpPr>
        <p:spPr bwMode="auto">
          <a:xfrm>
            <a:off x="4927740" y="1163638"/>
            <a:ext cx="3919215" cy="21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We are fisherman and our boat ran aground. </a:t>
            </a:r>
          </a:p>
          <a:p>
            <a:pPr defTabSz="914400" eaLnBrk="1" hangingPunct="1">
              <a:lnSpc>
                <a:spcPct val="125000"/>
              </a:lnSpc>
            </a:pPr>
            <a:endParaRPr lang="en-GB" altLang="en-US" sz="1600" dirty="0">
              <a:solidFill>
                <a:srgbClr val="FFFFFF"/>
              </a:solidFill>
              <a:latin typeface="Verdana" charset="0"/>
            </a:endParaRPr>
          </a:p>
          <a:p>
            <a:pPr defTabSz="914400" eaLnBrk="1" hangingPunct="1">
              <a:lnSpc>
                <a:spcPct val="125000"/>
              </a:lnSpc>
            </a:pPr>
            <a:r>
              <a:rPr lang="en-GB" altLang="en-US" sz="2200" dirty="0">
                <a:solidFill>
                  <a:srgbClr val="FFFFFF"/>
                </a:solidFill>
                <a:latin typeface="Verdana" charset="0"/>
              </a:rPr>
              <a:t>What will we do whilst it’s in dry dock? 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87916" y="299249"/>
            <a:ext cx="3960000" cy="542925"/>
          </a:xfrm>
          <a:prstGeom prst="roundRect">
            <a:avLst>
              <a:gd name="adj" fmla="val 16667"/>
            </a:avLst>
          </a:prstGeom>
          <a:solidFill>
            <a:srgbClr val="2C3688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343" name="Text Box 33"/>
          <p:cNvSpPr txBox="1">
            <a:spLocks noChangeArrowheads="1"/>
          </p:cNvSpPr>
          <p:nvPr/>
        </p:nvSpPr>
        <p:spPr bwMode="auto">
          <a:xfrm>
            <a:off x="377915" y="314299"/>
            <a:ext cx="3729109" cy="541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Verdana" charset="0"/>
              </a:rPr>
              <a:t>Problem</a:t>
            </a:r>
            <a:endParaRPr lang="en-GB" altLang="en-US" sz="18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15" name="Picture 14" descr="IMG_3589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3136"/>
          <a:stretch/>
        </p:blipFill>
        <p:spPr>
          <a:xfrm>
            <a:off x="5637120" y="3368230"/>
            <a:ext cx="2500451" cy="1808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137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768A2"/>
      </a:dk2>
      <a:lt2>
        <a:srgbClr val="F5F6F7"/>
      </a:lt2>
      <a:accent1>
        <a:srgbClr val="6AB973"/>
      </a:accent1>
      <a:accent2>
        <a:srgbClr val="B96AB0"/>
      </a:accent2>
      <a:accent3>
        <a:srgbClr val="6A6EB9"/>
      </a:accent3>
      <a:accent4>
        <a:srgbClr val="2C3F5E"/>
      </a:accent4>
      <a:accent5>
        <a:srgbClr val="B99B6A"/>
      </a:accent5>
      <a:accent6>
        <a:srgbClr val="6AB0B9"/>
      </a:accent6>
      <a:hlink>
        <a:srgbClr val="6A9C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10130</TotalTime>
  <Words>440</Words>
  <Application>Microsoft Macintosh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Creative Problem Solving Process</vt:lpstr>
      <vt:lpstr>Rephrasing the Problem</vt:lpstr>
      <vt:lpstr>PowerPoint Presentation</vt:lpstr>
      <vt:lpstr>Getting to the Root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Forced Connections</vt:lpstr>
    </vt:vector>
  </TitlesOfParts>
  <Company>Glasstap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66</cp:revision>
  <dcterms:created xsi:type="dcterms:W3CDTF">2013-12-18T15:39:36Z</dcterms:created>
  <dcterms:modified xsi:type="dcterms:W3CDTF">2025-06-12T14:29:37Z</dcterms:modified>
</cp:coreProperties>
</file>