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7" r:id="rId2"/>
    <p:sldId id="271" r:id="rId3"/>
    <p:sldId id="272" r:id="rId4"/>
    <p:sldId id="273" r:id="rId5"/>
    <p:sldId id="274" r:id="rId6"/>
    <p:sldId id="268" r:id="rId7"/>
    <p:sldId id="269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DDD"/>
    <a:srgbClr val="2C3688"/>
    <a:srgbClr val="F49200"/>
    <a:srgbClr val="1C7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9129" autoAdjust="0"/>
  </p:normalViewPr>
  <p:slideViewPr>
    <p:cSldViewPr>
      <p:cViewPr varScale="1">
        <p:scale>
          <a:sx n="123" d="100"/>
          <a:sy n="123" d="100"/>
        </p:scale>
        <p:origin x="17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16D855-0E73-E147-8529-F374C965CB86}" type="datetimeFigureOut">
              <a:rPr lang="en-US"/>
              <a:pPr>
                <a:defRPr/>
              </a:pPr>
              <a:t>6/13/25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224121-F98E-6543-B932-86FB31530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51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7A05FE-A530-8D41-A25E-F7168FE1AE81}" type="datetimeFigureOut">
              <a:rPr lang="en-US"/>
              <a:pPr>
                <a:defRPr/>
              </a:pPr>
              <a:t>6/13/25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48DADA-2205-4A41-BA9C-E8C9CCABA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27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48DADA-2205-4A41-BA9C-E8C9CCABAF9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0ED4993-7271-2747-87B6-4350F199E087}" type="datetime1">
              <a:rPr lang="en-GB" altLang="x-none"/>
              <a:pPr>
                <a:defRPr/>
              </a:pPr>
              <a:t>13/06/2025</a:t>
            </a:fld>
            <a:endParaRPr lang="en-GB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6322A38-C7CA-814A-8C24-5B835DF44C40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75169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FA036AB-659D-2843-AFB0-C7DB19D12007}" type="datetime1">
              <a:rPr lang="en-GB" altLang="x-none"/>
              <a:pPr>
                <a:defRPr/>
              </a:pPr>
              <a:t>13/06/2025</a:t>
            </a:fld>
            <a:endParaRPr lang="en-GB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F24EF05-8F21-ED41-83CA-0E1A058F55F5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5953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C62884F-1E5C-5A4E-AEFA-10D52C3605B9}" type="datetime1">
              <a:rPr lang="en-GB" altLang="x-none"/>
              <a:pPr>
                <a:defRPr/>
              </a:pPr>
              <a:t>13/06/2025</a:t>
            </a:fld>
            <a:endParaRPr lang="en-GB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A39E909-5964-A746-8B68-87E3581D262C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9447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BAF89F7-34AE-7B41-8547-2AB7A85AE5E0}" type="datetime1">
              <a:rPr lang="en-GB" altLang="x-none"/>
              <a:pPr>
                <a:defRPr/>
              </a:pPr>
              <a:t>13/06/2025</a:t>
            </a:fld>
            <a:endParaRPr lang="en-GB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EBEBD0B-0265-8749-B307-6E459EC3C344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7133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A95CC1F-39A5-2A4F-9876-A66E69722890}" type="datetime1">
              <a:rPr lang="en-GB" altLang="x-none"/>
              <a:pPr>
                <a:defRPr/>
              </a:pPr>
              <a:t>13/06/2025</a:t>
            </a:fld>
            <a:endParaRPr lang="en-GB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84C3264-1DEE-4349-9994-71FFB2361FB6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61585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96A961E-6CEF-A048-AD6B-F974BCCD92CC}" type="datetime1">
              <a:rPr lang="en-GB" altLang="x-none"/>
              <a:pPr>
                <a:defRPr/>
              </a:pPr>
              <a:t>13/06/2025</a:t>
            </a:fld>
            <a:endParaRPr lang="en-GB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F2A7CDC-2C2C-6D4F-B1F2-DB22D612D277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7265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70CD297-3FAD-F44C-800E-544C0CE50DB9}" type="datetime1">
              <a:rPr lang="en-GB" altLang="x-none"/>
              <a:pPr>
                <a:defRPr/>
              </a:pPr>
              <a:t>13/06/2025</a:t>
            </a:fld>
            <a:endParaRPr lang="en-GB" alt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3C3D6A-C4BB-5B4A-9676-611E744F138C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50632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CFADEF8-5FB2-F947-8218-7D6C404E96EF}" type="datetime1">
              <a:rPr lang="en-GB" altLang="x-none"/>
              <a:pPr>
                <a:defRPr/>
              </a:pPr>
              <a:t>13/06/2025</a:t>
            </a:fld>
            <a:endParaRPr lang="en-GB" alt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8EBD6CF-4EFE-2F40-8B08-58E4C7296DCC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6060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BDD9EA4-42F1-6240-A441-749E43B4B3CD}" type="datetime1">
              <a:rPr lang="en-GB" altLang="x-none"/>
              <a:pPr>
                <a:defRPr/>
              </a:pPr>
              <a:t>13/06/2025</a:t>
            </a:fld>
            <a:endParaRPr lang="en-GB" alt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0DD1E0E-9742-BE4E-83A5-71A4A29DC7BD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01870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F9893DB-BA68-C24B-9EB9-06043913B279}" type="datetime1">
              <a:rPr lang="en-GB" altLang="x-none"/>
              <a:pPr>
                <a:defRPr/>
              </a:pPr>
              <a:t>13/06/2025</a:t>
            </a:fld>
            <a:endParaRPr lang="en-GB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81FF4E-6839-9E40-AFD1-CEA407540429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0844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575BD14-70FB-8A46-9F51-8B161783A667}" type="datetime1">
              <a:rPr lang="en-GB" altLang="x-none"/>
              <a:pPr>
                <a:defRPr/>
              </a:pPr>
              <a:t>13/06/2025</a:t>
            </a:fld>
            <a:endParaRPr lang="en-GB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F94916A-6A62-3745-8C29-2F49CE39B875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13290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90488" y="93663"/>
            <a:ext cx="8963025" cy="6670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x-none" altLang="x-none" sz="180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pic>
        <p:nvPicPr>
          <p:cNvPr id="102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6" t="76337"/>
          <a:stretch>
            <a:fillRect/>
          </a:stretch>
        </p:blipFill>
        <p:spPr bwMode="auto">
          <a:xfrm>
            <a:off x="7507288" y="5130800"/>
            <a:ext cx="151447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49200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49200"/>
          </a:solidFill>
          <a:latin typeface="Verdana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49200"/>
          </a:solidFill>
          <a:latin typeface="Verdana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49200"/>
          </a:solidFill>
          <a:latin typeface="Verdana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49200"/>
          </a:solidFill>
          <a:latin typeface="Verdana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C3688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C3688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C3688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C3688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2C3688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6" t="76337"/>
          <a:stretch>
            <a:fillRect/>
          </a:stretch>
        </p:blipFill>
        <p:spPr bwMode="auto">
          <a:xfrm>
            <a:off x="7507288" y="5130800"/>
            <a:ext cx="151447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849759"/>
          </a:xfrm>
        </p:spPr>
        <p:txBody>
          <a:bodyPr/>
          <a:lstStyle/>
          <a:p>
            <a:r>
              <a:rPr lang="en-GB" altLang="x-none" sz="4400" dirty="0"/>
              <a:t>Engagement is</a:t>
            </a:r>
            <a:r>
              <a:rPr lang="is-IS" altLang="x-none" sz="4400" dirty="0"/>
              <a:t>…</a:t>
            </a:r>
            <a:endParaRPr lang="en-GB" altLang="x-non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5040560" cy="4320479"/>
          </a:xfrm>
        </p:spPr>
        <p:txBody>
          <a:bodyPr/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3200" dirty="0"/>
              <a:t>“When an organisation values their employees and the work that they do and the employees value their organisation and the work that </a:t>
            </a:r>
            <a:br>
              <a:rPr lang="en-US" sz="3200" dirty="0"/>
            </a:br>
            <a:r>
              <a:rPr lang="en-US" sz="3200" dirty="0"/>
              <a:t>they do.” </a:t>
            </a:r>
          </a:p>
        </p:txBody>
      </p:sp>
      <p:pic>
        <p:nvPicPr>
          <p:cNvPr id="5" name="Picture 4" descr="IMG_9332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0">
            <a:off x="6164704" y="1316338"/>
            <a:ext cx="2518501" cy="3563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Double Brace 6"/>
          <p:cNvSpPr/>
          <p:nvPr/>
        </p:nvSpPr>
        <p:spPr>
          <a:xfrm>
            <a:off x="107504" y="1484784"/>
            <a:ext cx="5832648" cy="4608512"/>
          </a:xfrm>
          <a:prstGeom prst="bracePair">
            <a:avLst/>
          </a:prstGeom>
          <a:ln>
            <a:solidFill>
              <a:srgbClr val="F492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993775"/>
          </a:xfrm>
        </p:spPr>
        <p:txBody>
          <a:bodyPr/>
          <a:lstStyle/>
          <a:p>
            <a:r>
              <a:rPr lang="en-GB" altLang="x-none" dirty="0"/>
              <a:t>Engaged Employees Strive to Excel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08313" y="1412776"/>
            <a:ext cx="3127375" cy="4706938"/>
            <a:chOff x="3155950" y="1263650"/>
            <a:chExt cx="3127375" cy="4706938"/>
          </a:xfrm>
        </p:grpSpPr>
        <p:sp>
          <p:nvSpPr>
            <p:cNvPr id="16" name="Arc 15"/>
            <p:cNvSpPr/>
            <p:nvPr/>
          </p:nvSpPr>
          <p:spPr>
            <a:xfrm rot="18900000">
              <a:off x="3155950" y="2843213"/>
              <a:ext cx="3127375" cy="3127375"/>
            </a:xfrm>
            <a:prstGeom prst="arc">
              <a:avLst/>
            </a:prstGeom>
            <a:ln w="584200" cap="flat" cmpd="sng" algn="ctr">
              <a:solidFill>
                <a:srgbClr val="F49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13500000">
              <a:off x="3155950" y="2843213"/>
              <a:ext cx="3127375" cy="3127375"/>
            </a:xfrm>
            <a:prstGeom prst="arc">
              <a:avLst/>
            </a:prstGeom>
            <a:ln w="584200" cap="flat" cmpd="sng" algn="ctr">
              <a:solidFill>
                <a:srgbClr val="2C36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8100000">
              <a:off x="3155950" y="2843213"/>
              <a:ext cx="3127375" cy="3127375"/>
            </a:xfrm>
            <a:prstGeom prst="arc">
              <a:avLst/>
            </a:prstGeom>
            <a:ln w="584200" cap="flat" cmpd="sng" algn="ctr">
              <a:solidFill>
                <a:srgbClr val="425DD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 rot="2700000">
              <a:off x="3155950" y="2843213"/>
              <a:ext cx="3127375" cy="3127375"/>
            </a:xfrm>
            <a:prstGeom prst="arc">
              <a:avLst/>
            </a:prstGeom>
            <a:ln w="584200" cap="flat" cmpd="sng" algn="ctr">
              <a:solidFill>
                <a:srgbClr val="1C75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ight Triangle 19"/>
            <p:cNvSpPr/>
            <p:nvPr/>
          </p:nvSpPr>
          <p:spPr>
            <a:xfrm rot="5400000">
              <a:off x="3341688" y="5222875"/>
              <a:ext cx="565150" cy="565150"/>
            </a:xfrm>
            <a:prstGeom prst="rtTriangle">
              <a:avLst/>
            </a:prstGeom>
            <a:solidFill>
              <a:srgbClr val="425DDD"/>
            </a:solidFill>
            <a:ln>
              <a:solidFill>
                <a:srgbClr val="425DD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 rot="10800000">
              <a:off x="3321050" y="3025775"/>
              <a:ext cx="566738" cy="565150"/>
            </a:xfrm>
            <a:prstGeom prst="rtTriangle">
              <a:avLst/>
            </a:prstGeom>
            <a:solidFill>
              <a:srgbClr val="2C3688"/>
            </a:solidFill>
            <a:ln>
              <a:solidFill>
                <a:srgbClr val="2C368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ight Triangle 21"/>
            <p:cNvSpPr/>
            <p:nvPr/>
          </p:nvSpPr>
          <p:spPr>
            <a:xfrm rot="16200000">
              <a:off x="5511006" y="3039269"/>
              <a:ext cx="566738" cy="565150"/>
            </a:xfrm>
            <a:prstGeom prst="rtTriangle">
              <a:avLst/>
            </a:prstGeom>
            <a:solidFill>
              <a:srgbClr val="F49200"/>
            </a:solidFill>
            <a:ln>
              <a:solidFill>
                <a:srgbClr val="F492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>
              <a:off x="5545138" y="5229225"/>
              <a:ext cx="565150" cy="565150"/>
            </a:xfrm>
            <a:prstGeom prst="rtTriangle">
              <a:avLst/>
            </a:prstGeom>
            <a:solidFill>
              <a:srgbClr val="1C75BB"/>
            </a:solidFill>
            <a:ln>
              <a:solidFill>
                <a:srgbClr val="1C75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4689475" y="1263650"/>
              <a:ext cx="69850" cy="446088"/>
            </a:xfrm>
            <a:prstGeom prst="triangle">
              <a:avLst/>
            </a:prstGeom>
            <a:solidFill>
              <a:srgbClr val="F49200"/>
            </a:solidFill>
            <a:ln>
              <a:solidFill>
                <a:srgbClr val="F492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rot="20700000">
              <a:off x="4484688" y="1282700"/>
              <a:ext cx="69850" cy="446088"/>
            </a:xfrm>
            <a:prstGeom prst="triangle">
              <a:avLst/>
            </a:prstGeom>
            <a:solidFill>
              <a:srgbClr val="F49200"/>
            </a:solidFill>
            <a:ln>
              <a:solidFill>
                <a:srgbClr val="F492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900000">
              <a:off x="4908550" y="1282700"/>
              <a:ext cx="69850" cy="446088"/>
            </a:xfrm>
            <a:prstGeom prst="triangle">
              <a:avLst/>
            </a:prstGeom>
            <a:solidFill>
              <a:srgbClr val="F49200"/>
            </a:solidFill>
            <a:ln>
              <a:solidFill>
                <a:srgbClr val="F492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095750" y="1770063"/>
              <a:ext cx="1257300" cy="920750"/>
            </a:xfrm>
            <a:custGeom>
              <a:avLst/>
              <a:gdLst>
                <a:gd name="connsiteX0" fmla="*/ 82550 w 1257300"/>
                <a:gd name="connsiteY0" fmla="*/ 0 h 920750"/>
                <a:gd name="connsiteX1" fmla="*/ 1117600 w 1257300"/>
                <a:gd name="connsiteY1" fmla="*/ 0 h 920750"/>
                <a:gd name="connsiteX2" fmla="*/ 1257300 w 1257300"/>
                <a:gd name="connsiteY2" fmla="*/ 266700 h 920750"/>
                <a:gd name="connsiteX3" fmla="*/ 749300 w 1257300"/>
                <a:gd name="connsiteY3" fmla="*/ 920750 h 920750"/>
                <a:gd name="connsiteX4" fmla="*/ 469900 w 1257300"/>
                <a:gd name="connsiteY4" fmla="*/ 920750 h 920750"/>
                <a:gd name="connsiteX5" fmla="*/ 0 w 1257300"/>
                <a:gd name="connsiteY5" fmla="*/ 254000 h 920750"/>
                <a:gd name="connsiteX6" fmla="*/ 82550 w 1257300"/>
                <a:gd name="connsiteY6" fmla="*/ 0 h 9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300" h="920750">
                  <a:moveTo>
                    <a:pt x="82550" y="0"/>
                  </a:moveTo>
                  <a:lnTo>
                    <a:pt x="1117600" y="0"/>
                  </a:lnTo>
                  <a:lnTo>
                    <a:pt x="1257300" y="266700"/>
                  </a:lnTo>
                  <a:lnTo>
                    <a:pt x="749300" y="920750"/>
                  </a:lnTo>
                  <a:lnTo>
                    <a:pt x="469900" y="920750"/>
                  </a:lnTo>
                  <a:lnTo>
                    <a:pt x="0" y="2540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F49200"/>
            </a:solidFill>
            <a:ln>
              <a:solidFill>
                <a:srgbClr val="F492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1800000">
              <a:off x="5105400" y="1282700"/>
              <a:ext cx="68263" cy="446088"/>
            </a:xfrm>
            <a:prstGeom prst="triangle">
              <a:avLst/>
            </a:prstGeom>
            <a:solidFill>
              <a:srgbClr val="F49200"/>
            </a:solidFill>
            <a:ln>
              <a:solidFill>
                <a:srgbClr val="F492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9800000">
              <a:off x="4254500" y="1282700"/>
              <a:ext cx="68263" cy="446088"/>
            </a:xfrm>
            <a:prstGeom prst="triangle">
              <a:avLst/>
            </a:prstGeom>
            <a:solidFill>
              <a:srgbClr val="F49200"/>
            </a:solidFill>
            <a:ln>
              <a:solidFill>
                <a:srgbClr val="F492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1800000">
              <a:off x="5287963" y="1282700"/>
              <a:ext cx="69850" cy="446088"/>
            </a:xfrm>
            <a:prstGeom prst="triangle">
              <a:avLst/>
            </a:prstGeom>
            <a:solidFill>
              <a:srgbClr val="F49200"/>
            </a:solidFill>
            <a:ln>
              <a:solidFill>
                <a:srgbClr val="F492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19800000">
              <a:off x="4068763" y="1282700"/>
              <a:ext cx="69850" cy="446088"/>
            </a:xfrm>
            <a:prstGeom prst="triangle">
              <a:avLst/>
            </a:prstGeom>
            <a:solidFill>
              <a:srgbClr val="F49200"/>
            </a:solidFill>
            <a:ln>
              <a:solidFill>
                <a:srgbClr val="F492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2" name="Title 3"/>
          <p:cNvSpPr txBox="1">
            <a:spLocks/>
          </p:cNvSpPr>
          <p:nvPr/>
        </p:nvSpPr>
        <p:spPr bwMode="auto">
          <a:xfrm>
            <a:off x="2915816" y="2924944"/>
            <a:ext cx="3380419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49200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9200"/>
                </a:solidFill>
                <a:latin typeface="Verdana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9200"/>
                </a:solidFill>
                <a:latin typeface="Verdana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9200"/>
                </a:solidFill>
                <a:latin typeface="Verdana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49200"/>
                </a:solidFill>
                <a:latin typeface="Verdana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x-none" sz="3000" dirty="0">
                <a:solidFill>
                  <a:srgbClr val="2C3688"/>
                </a:solidFill>
                <a:latin typeface="Verdana" charset="0"/>
                <a:ea typeface="ＭＳ Ｐゴシック" charset="-128"/>
              </a:rPr>
              <a:t>The Engagement Ring</a:t>
            </a: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251520" y="2636912"/>
            <a:ext cx="2868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x-none" sz="2000" dirty="0">
                <a:solidFill>
                  <a:srgbClr val="2C3688"/>
                </a:solidFill>
                <a:latin typeface="Verdana" charset="0"/>
              </a:rPr>
              <a:t>Improved Rewards </a:t>
            </a:r>
          </a:p>
          <a:p>
            <a:pPr algn="ctr">
              <a:lnSpc>
                <a:spcPct val="120000"/>
              </a:lnSpc>
            </a:pPr>
            <a:r>
              <a:rPr lang="en-US" altLang="x-none" sz="2000" dirty="0">
                <a:solidFill>
                  <a:srgbClr val="2C3688"/>
                </a:solidFill>
                <a:latin typeface="Verdana" charset="0"/>
              </a:rPr>
              <a:t>for Staff</a:t>
            </a: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6551351" y="3861048"/>
            <a:ext cx="25926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x-none" sz="2000" dirty="0">
                <a:solidFill>
                  <a:srgbClr val="2C3688"/>
                </a:solidFill>
                <a:latin typeface="Verdana" charset="0"/>
              </a:rPr>
              <a:t>Impressed Customers Share Their Story</a:t>
            </a:r>
          </a:p>
        </p:txBody>
      </p: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323528" y="4941168"/>
            <a:ext cx="2478608" cy="79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x-none" sz="2000" dirty="0">
                <a:solidFill>
                  <a:srgbClr val="2C3688"/>
                </a:solidFill>
                <a:latin typeface="Verdana" charset="0"/>
              </a:rPr>
              <a:t>Improved Profitability</a:t>
            </a: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5436096" y="1556792"/>
            <a:ext cx="2592387" cy="79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x-none" sz="2000" dirty="0">
                <a:solidFill>
                  <a:srgbClr val="2C3688"/>
                </a:solidFill>
                <a:latin typeface="Verdana" charset="0"/>
              </a:rPr>
              <a:t>Outstanding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405023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64000" y="476672"/>
          <a:ext cx="5616000" cy="56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1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1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6160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2C3688"/>
                          </a:solidFill>
                        </a:rPr>
                        <a:t>10</a:t>
                      </a:r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2C3688"/>
                        </a:solidFill>
                      </a:endParaRP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2C3688"/>
                        </a:solidFill>
                      </a:endParaRP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2C3688"/>
                        </a:solidFill>
                      </a:endParaRP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2C3688"/>
                        </a:solidFill>
                      </a:endParaRP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2C3688"/>
                        </a:solidFill>
                      </a:endParaRPr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2C3688"/>
                        </a:solidFill>
                      </a:endParaRP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2C3688"/>
                        </a:solidFill>
                      </a:endParaRP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>
                        <a:solidFill>
                          <a:srgbClr val="2C3688"/>
                        </a:solidFill>
                      </a:endParaRP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rgbClr val="2C3688"/>
                        </a:solidFill>
                      </a:endParaRP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60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5100" marR="95100" marT="47550" marB="47550" anchor="b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 marL="95100" marR="95100" marT="47550" marB="47550" anchor="b">
                    <a:lnL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C75BB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475656" y="621000"/>
            <a:ext cx="0" cy="5616000"/>
          </a:xfrm>
          <a:prstGeom prst="straightConnector1">
            <a:avLst/>
          </a:prstGeom>
          <a:ln w="38100">
            <a:solidFill>
              <a:srgbClr val="2C36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64000" y="6309320"/>
            <a:ext cx="5616000" cy="0"/>
          </a:xfrm>
          <a:prstGeom prst="straightConnector1">
            <a:avLst/>
          </a:prstGeom>
          <a:ln w="38100">
            <a:solidFill>
              <a:srgbClr val="2C36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448525" y="3228945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C3688"/>
                </a:solidFill>
                <a:latin typeface="+mn-lt"/>
              </a:rPr>
              <a:t>Pride in </a:t>
            </a:r>
            <a:r>
              <a:rPr lang="en-US" sz="2000">
                <a:solidFill>
                  <a:srgbClr val="2C3688"/>
                </a:solidFill>
                <a:latin typeface="+mn-lt"/>
              </a:rPr>
              <a:t>the Organisation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1780" y="630932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C3688"/>
                </a:solidFill>
                <a:latin typeface="+mn-lt"/>
              </a:rPr>
              <a:t>Pride </a:t>
            </a:r>
            <a:r>
              <a:rPr lang="en-US" sz="2000">
                <a:solidFill>
                  <a:srgbClr val="2C3688"/>
                </a:solidFill>
                <a:latin typeface="+mn-lt"/>
              </a:rPr>
              <a:t>in Doing a Great Job</a:t>
            </a:r>
            <a:endParaRPr lang="en-US" sz="2000" dirty="0">
              <a:solidFill>
                <a:srgbClr val="2C368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957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64000" y="476672"/>
          <a:ext cx="5616000" cy="56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8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100" marR="95100" marT="47550" marB="47550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100" marR="95100" marT="47550" marB="47550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100" marR="95100" marT="47550" marB="47550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5100" marR="95100" marT="47550" marB="47550">
                    <a:lnL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C3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5BB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475656" y="621000"/>
            <a:ext cx="0" cy="5616000"/>
          </a:xfrm>
          <a:prstGeom prst="straightConnector1">
            <a:avLst/>
          </a:prstGeom>
          <a:ln w="38100">
            <a:solidFill>
              <a:srgbClr val="2C36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64000" y="6309320"/>
            <a:ext cx="5616000" cy="0"/>
          </a:xfrm>
          <a:prstGeom prst="straightConnector1">
            <a:avLst/>
          </a:prstGeom>
          <a:ln w="38100">
            <a:solidFill>
              <a:srgbClr val="2C36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448525" y="3228945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C3688"/>
                </a:solidFill>
                <a:latin typeface="+mn-lt"/>
              </a:rPr>
              <a:t>Pride in </a:t>
            </a:r>
            <a:r>
              <a:rPr lang="en-US" sz="2000">
                <a:solidFill>
                  <a:srgbClr val="2C3688"/>
                </a:solidFill>
                <a:latin typeface="+mn-lt"/>
              </a:rPr>
              <a:t>the Organisation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1780" y="630932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C3688"/>
                </a:solidFill>
                <a:latin typeface="+mn-lt"/>
              </a:rPr>
              <a:t>Pride </a:t>
            </a:r>
            <a:r>
              <a:rPr lang="en-US" sz="2000">
                <a:solidFill>
                  <a:srgbClr val="2C3688"/>
                </a:solidFill>
                <a:latin typeface="+mn-lt"/>
              </a:rPr>
              <a:t>in Doing a Great Job</a:t>
            </a:r>
            <a:endParaRPr lang="en-US" sz="2000" dirty="0">
              <a:solidFill>
                <a:srgbClr val="2C3688"/>
              </a:solidFill>
              <a:latin typeface="+mn-lt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354825" y="2710483"/>
            <a:ext cx="1792587" cy="37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Cheerleaders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5155677" y="2710483"/>
            <a:ext cx="1792587" cy="37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Superstars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2380226" y="5505941"/>
            <a:ext cx="1767186" cy="37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Drains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5155676" y="5505941"/>
            <a:ext cx="1792587" cy="37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</a:rPr>
              <a:t>Mavericks</a:t>
            </a:r>
          </a:p>
        </p:txBody>
      </p:sp>
      <p:pic>
        <p:nvPicPr>
          <p:cNvPr id="14" name="Picture 13" descr="IMG_7668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33" y="900204"/>
            <a:ext cx="1201410" cy="174254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 descr="IMG_9542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833" y="3741311"/>
            <a:ext cx="1119246" cy="174254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 descr="IMG_8101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907" y="3741311"/>
            <a:ext cx="1161049" cy="174254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 descr="IMG_9351M.jpg"/>
          <p:cNvPicPr>
            <a:picLocks noChangeAspect="1"/>
          </p:cNvPicPr>
          <p:nvPr/>
        </p:nvPicPr>
        <p:blipFill>
          <a:blip r:embed="rId5"/>
          <a:srcRect l="20282" r="30997"/>
          <a:stretch>
            <a:fillRect/>
          </a:stretch>
        </p:blipFill>
        <p:spPr>
          <a:xfrm>
            <a:off x="5400908" y="900204"/>
            <a:ext cx="1201410" cy="174254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080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29600" cy="792088"/>
          </a:xfrm>
        </p:spPr>
        <p:txBody>
          <a:bodyPr/>
          <a:lstStyle/>
          <a:p>
            <a:pPr eaLnBrk="0" hangingPunct="0"/>
            <a:r>
              <a:rPr lang="en-GB" sz="4400" dirty="0">
                <a:latin typeface="Verdana" charset="0"/>
              </a:rPr>
              <a:t>Exercise:</a:t>
            </a:r>
            <a:endParaRPr lang="en-GB" sz="4400" dirty="0"/>
          </a:p>
        </p:txBody>
      </p:sp>
      <p:sp>
        <p:nvSpPr>
          <p:cNvPr id="50" name="Content Placeholder 7"/>
          <p:cNvSpPr>
            <a:spLocks noGrp="1"/>
          </p:cNvSpPr>
          <p:nvPr>
            <p:ph idx="1"/>
          </p:nvPr>
        </p:nvSpPr>
        <p:spPr>
          <a:xfrm>
            <a:off x="3491880" y="1196752"/>
            <a:ext cx="5186559" cy="5400599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  <a:spcAft>
                <a:spcPts val="1600"/>
              </a:spcAft>
              <a:buFont typeface="Calibri" charset="0"/>
              <a:buAutoNum type="arabicPeriod"/>
            </a:pPr>
            <a:r>
              <a:rPr lang="en-GB" dirty="0">
                <a:latin typeface="Verdana" charset="0"/>
                <a:ea typeface="Verdana" charset="0"/>
                <a:cs typeface="Verdana" charset="0"/>
              </a:rPr>
              <a:t>Transfer the scores to the quadrant to see where each team member currently sits. (Use your team members’ initials to identify them.)</a:t>
            </a:r>
          </a:p>
          <a:p>
            <a:pPr marL="514350" indent="-514350">
              <a:spcBef>
                <a:spcPct val="0"/>
              </a:spcBef>
              <a:spcAft>
                <a:spcPts val="1600"/>
              </a:spcAft>
              <a:buFont typeface="Calibri" charset="0"/>
              <a:buAutoNum type="arabicPeriod"/>
            </a:pPr>
            <a:r>
              <a:rPr lang="en-GB" dirty="0">
                <a:latin typeface="Verdana" charset="0"/>
                <a:ea typeface="Verdana" charset="0"/>
                <a:cs typeface="Verdana" charset="0"/>
              </a:rPr>
              <a:t>Draw an arrow to where they</a:t>
            </a:r>
            <a:br>
              <a:rPr lang="en-GB" dirty="0">
                <a:latin typeface="Verdana" charset="0"/>
                <a:ea typeface="Verdana" charset="0"/>
                <a:cs typeface="Verdana" charset="0"/>
              </a:rPr>
            </a:br>
            <a:r>
              <a:rPr lang="en-GB" dirty="0">
                <a:latin typeface="Verdana" charset="0"/>
                <a:ea typeface="Verdana" charset="0"/>
                <a:cs typeface="Verdana" charset="0"/>
              </a:rPr>
              <a:t>can realistically move in the next three months.</a:t>
            </a:r>
          </a:p>
          <a:p>
            <a:pPr marL="514350" indent="-514350">
              <a:spcBef>
                <a:spcPct val="0"/>
              </a:spcBef>
              <a:buFont typeface="Calibri" charset="0"/>
              <a:buAutoNum type="arabicPeriod"/>
            </a:pPr>
            <a:r>
              <a:rPr lang="en-GB" dirty="0">
                <a:latin typeface="Verdana" charset="0"/>
                <a:ea typeface="Verdana" charset="0"/>
                <a:cs typeface="Verdana" charset="0"/>
              </a:rPr>
              <a:t>Decide the actions that </a:t>
            </a:r>
            <a:br>
              <a:rPr lang="en-GB" dirty="0">
                <a:latin typeface="Verdana" charset="0"/>
                <a:ea typeface="Verdana" charset="0"/>
                <a:cs typeface="Verdana" charset="0"/>
              </a:rPr>
            </a:br>
            <a:r>
              <a:rPr lang="en-GB" dirty="0">
                <a:latin typeface="Verdana" charset="0"/>
                <a:ea typeface="Verdana" charset="0"/>
                <a:cs typeface="Verdana" charset="0"/>
              </a:rPr>
              <a:t>you will take and the </a:t>
            </a:r>
            <a:br>
              <a:rPr lang="en-GB" dirty="0">
                <a:latin typeface="Verdana" charset="0"/>
                <a:ea typeface="Verdana" charset="0"/>
                <a:cs typeface="Verdana" charset="0"/>
              </a:rPr>
            </a:br>
            <a:r>
              <a:rPr lang="en-GB" dirty="0">
                <a:latin typeface="Verdana" charset="0"/>
                <a:ea typeface="Verdana" charset="0"/>
                <a:cs typeface="Verdana" charset="0"/>
              </a:rPr>
              <a:t>support they will need </a:t>
            </a:r>
            <a:br>
              <a:rPr lang="en-GB" dirty="0">
                <a:latin typeface="Verdana" charset="0"/>
                <a:ea typeface="Verdana" charset="0"/>
                <a:cs typeface="Verdana" charset="0"/>
              </a:rPr>
            </a:br>
            <a:r>
              <a:rPr lang="en-GB" dirty="0">
                <a:latin typeface="Verdana" charset="0"/>
                <a:ea typeface="Verdana" charset="0"/>
                <a:cs typeface="Verdana" charset="0"/>
              </a:rPr>
              <a:t>to achieve this.</a:t>
            </a:r>
          </a:p>
        </p:txBody>
      </p:sp>
      <p:pic>
        <p:nvPicPr>
          <p:cNvPr id="6" name="Picture 5" descr="IMG_9835messageboar_exercis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8" y="1196752"/>
            <a:ext cx="3454400" cy="55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2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1D51-7F19-5042-8890-B0276C58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Behaviours of Engaging Managers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7143C8-3B75-034A-B087-4C306C6BD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040">
            <a:off x="6194710" y="1459681"/>
            <a:ext cx="2407589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E8689-0335-3444-8480-B9C76232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414"/>
            <a:ext cx="8712968" cy="5184922"/>
          </a:xfrm>
        </p:spPr>
        <p:txBody>
          <a:bodyPr/>
          <a:lstStyle/>
          <a:p>
            <a:pPr lvl="0">
              <a:spcAft>
                <a:spcPts val="800"/>
              </a:spcAft>
            </a:pPr>
            <a:r>
              <a:rPr lang="en-GB" dirty="0"/>
              <a:t>Ensure team members know </a:t>
            </a:r>
            <a:br>
              <a:rPr lang="en-GB" dirty="0"/>
            </a:br>
            <a:r>
              <a:rPr lang="en-GB" dirty="0"/>
              <a:t>exactly what is expected of them.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Ensure team members have the </a:t>
            </a:r>
            <a:br>
              <a:rPr lang="en-GB" dirty="0"/>
            </a:br>
            <a:r>
              <a:rPr lang="en-GB" dirty="0"/>
              <a:t>equipment, resources and training </a:t>
            </a:r>
            <a:br>
              <a:rPr lang="en-GB" dirty="0"/>
            </a:br>
            <a:r>
              <a:rPr lang="en-GB" dirty="0"/>
              <a:t>they need to do a good job.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Give people roles and </a:t>
            </a:r>
            <a:br>
              <a:rPr lang="en-GB" dirty="0"/>
            </a:br>
            <a:r>
              <a:rPr lang="en-GB" dirty="0"/>
              <a:t>responsibilities that play to their </a:t>
            </a:r>
            <a:br>
              <a:rPr lang="en-GB" dirty="0"/>
            </a:br>
            <a:r>
              <a:rPr lang="en-GB" dirty="0"/>
              <a:t>strengths.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Ensure people receive recognition </a:t>
            </a:r>
            <a:br>
              <a:rPr lang="en-GB" dirty="0"/>
            </a:br>
            <a:r>
              <a:rPr lang="en-GB" dirty="0"/>
              <a:t>for a job well done.</a:t>
            </a:r>
          </a:p>
          <a:p>
            <a:pPr lvl="0"/>
            <a:r>
              <a:rPr lang="en-GB" dirty="0"/>
              <a:t>Value, respect and care about their team </a:t>
            </a:r>
            <a:br>
              <a:rPr lang="en-GB" dirty="0"/>
            </a:br>
            <a:r>
              <a:rPr lang="en-GB" dirty="0"/>
              <a:t>members.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1D51-7F19-5042-8890-B0276C58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Behaviours of Engaging Managers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F4808-C884-3141-8F8A-BB9C79927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991">
            <a:off x="6228966" y="1458778"/>
            <a:ext cx="2467625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E8689-0335-3444-8480-B9C762323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95" y="1268412"/>
            <a:ext cx="8733885" cy="5314949"/>
          </a:xfrm>
        </p:spPr>
        <p:txBody>
          <a:bodyPr/>
          <a:lstStyle/>
          <a:p>
            <a:pPr lvl="0">
              <a:spcAft>
                <a:spcPts val="800"/>
              </a:spcAft>
            </a:pPr>
            <a:r>
              <a:rPr lang="en-GB" dirty="0"/>
              <a:t>Give people plenty of opportunity </a:t>
            </a:r>
            <a:br>
              <a:rPr lang="en-GB" dirty="0"/>
            </a:br>
            <a:r>
              <a:rPr lang="en-GB" dirty="0"/>
              <a:t>to develop and </a:t>
            </a:r>
            <a:r>
              <a:rPr lang="en-GB"/>
              <a:t>grow their</a:t>
            </a:r>
            <a:br>
              <a:rPr lang="en-GB" dirty="0"/>
            </a:br>
            <a:r>
              <a:rPr lang="en-GB"/>
              <a:t>knowledge </a:t>
            </a:r>
            <a:r>
              <a:rPr lang="en-GB" dirty="0"/>
              <a:t>and skills.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Clearly communicates what is </a:t>
            </a:r>
            <a:br>
              <a:rPr lang="en-GB" dirty="0"/>
            </a:br>
            <a:r>
              <a:rPr lang="en-GB" dirty="0"/>
              <a:t>happening and listens to his/her </a:t>
            </a:r>
            <a:br>
              <a:rPr lang="en-GB" dirty="0"/>
            </a:br>
            <a:r>
              <a:rPr lang="en-GB" dirty="0"/>
              <a:t>team’s views.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Ensures that he/she and his/her </a:t>
            </a:r>
            <a:br>
              <a:rPr lang="en-GB" dirty="0"/>
            </a:br>
            <a:r>
              <a:rPr lang="en-GB" dirty="0"/>
              <a:t>team members value what the </a:t>
            </a:r>
            <a:br>
              <a:rPr lang="en-GB" dirty="0"/>
            </a:br>
            <a:r>
              <a:rPr lang="en-GB" dirty="0"/>
              <a:t>organisation is striving to achieve.</a:t>
            </a:r>
          </a:p>
          <a:p>
            <a:pPr lvl="0">
              <a:spcAft>
                <a:spcPts val="800"/>
              </a:spcAft>
            </a:pPr>
            <a:r>
              <a:rPr lang="en-GB" dirty="0"/>
              <a:t>Builds a common desire to produce great </a:t>
            </a:r>
            <a:br>
              <a:rPr lang="en-GB" dirty="0"/>
            </a:br>
            <a:r>
              <a:rPr lang="en-GB" dirty="0"/>
              <a:t>quality output.</a:t>
            </a:r>
          </a:p>
          <a:p>
            <a:r>
              <a:rPr lang="en-GB" dirty="0"/>
              <a:t>Is honest, authentic and treats everyone fairly.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102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309</Words>
  <Application>Microsoft Macintosh PowerPoint</Application>
  <PresentationFormat>On-screen Show (4:3)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Verdana</vt:lpstr>
      <vt:lpstr>Office Theme</vt:lpstr>
      <vt:lpstr>Engagement is…</vt:lpstr>
      <vt:lpstr>Engaged Employees Strive to Excel</vt:lpstr>
      <vt:lpstr>PowerPoint Presentation</vt:lpstr>
      <vt:lpstr>PowerPoint Presentation</vt:lpstr>
      <vt:lpstr>Exercise:</vt:lpstr>
      <vt:lpstr>Behaviours of Engaging Managers </vt:lpstr>
      <vt:lpstr>Behaviours of Engaging Managers </vt:lpstr>
    </vt:vector>
  </TitlesOfParts>
  <Company>Syntagm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Fawcett</dc:creator>
  <cp:lastModifiedBy>Louise Richardson</cp:lastModifiedBy>
  <cp:revision>52</cp:revision>
  <dcterms:created xsi:type="dcterms:W3CDTF">2013-04-03T15:01:26Z</dcterms:created>
  <dcterms:modified xsi:type="dcterms:W3CDTF">2025-06-13T10:19:42Z</dcterms:modified>
</cp:coreProperties>
</file>