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57" r:id="rId3"/>
    <p:sldId id="258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688"/>
    <a:srgbClr val="1C75BB"/>
    <a:srgbClr val="F49200"/>
    <a:srgbClr val="16233C"/>
    <a:srgbClr val="12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48" autoAdjust="0"/>
    <p:restoredTop sz="95374" autoAdjust="0"/>
  </p:normalViewPr>
  <p:slideViewPr>
    <p:cSldViewPr snapToGrid="0" snapToObjects="1">
      <p:cViewPr varScale="1">
        <p:scale>
          <a:sx n="122" d="100"/>
          <a:sy n="122" d="100"/>
        </p:scale>
        <p:origin x="1400" y="192"/>
      </p:cViewPr>
      <p:guideLst>
        <p:guide orient="horz" pos="2160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44A00-CFDC-EB4D-B637-BC32E8D78256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B8DF6-356B-1E44-80AE-3CF3E5C01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6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8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5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2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2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7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8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3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5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1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1D97BD-8B83-014B-B98D-6902EEE0377E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53ED8C-F781-8B49-8D43-49303CF9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1C75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5" t="76337"/>
          <a:stretch/>
        </p:blipFill>
        <p:spPr>
          <a:xfrm>
            <a:off x="7630245" y="5328349"/>
            <a:ext cx="1513755" cy="15296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7385" y="274638"/>
            <a:ext cx="86677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7385" y="1600200"/>
            <a:ext cx="866772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4988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49200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2C3688"/>
          </a:solidFill>
          <a:latin typeface="Verdana"/>
          <a:ea typeface="+mn-ea"/>
          <a:cs typeface="Verdana"/>
        </a:defRPr>
      </a:lvl1pPr>
      <a:lvl2pPr marL="914400" indent="-4572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1C75BB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2C3688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 is for LISTEN…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7E173-AD9E-0942-BF88-13CD2E8F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8" t="8309" r="5217" b="15125"/>
          <a:stretch/>
        </p:blipFill>
        <p:spPr>
          <a:xfrm>
            <a:off x="2012292" y="3284691"/>
            <a:ext cx="5119415" cy="309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67385" y="1600200"/>
            <a:ext cx="8667721" cy="4525963"/>
          </a:xfrm>
        </p:spPr>
        <p:txBody>
          <a:bodyPr/>
          <a:lstStyle/>
          <a:p>
            <a:r>
              <a:rPr lang="en-GB" dirty="0"/>
              <a:t>This is where you give the customer a chance to reveal what they are unhappy about. </a:t>
            </a:r>
            <a:endParaRPr lang="en-US" dirty="0">
              <a:solidFill>
                <a:srgbClr val="2C36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85" y="274638"/>
            <a:ext cx="866772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 is for ACKNOWLEDGE…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267384" y="1611000"/>
            <a:ext cx="5147097" cy="508601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GB" sz="3200" i="1" dirty="0"/>
              <a:t>This may be as simple as saying, “Thank you for sharing” or “I can see that this is upsetting for you” etc.</a:t>
            </a:r>
          </a:p>
          <a:p>
            <a:pPr>
              <a:spcAft>
                <a:spcPts val="1800"/>
              </a:spcAft>
            </a:pPr>
            <a:r>
              <a:rPr lang="en-GB" i="1" dirty="0">
                <a:solidFill>
                  <a:srgbClr val="1C75BB"/>
                </a:solidFill>
              </a:rPr>
              <a:t>(Remember you do not have to agree with someone to show that you understand their situation.)</a:t>
            </a:r>
            <a:r>
              <a:rPr lang="en-GB" sz="2600" dirty="0"/>
              <a:t> </a:t>
            </a:r>
            <a:endParaRPr lang="en-US" sz="2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3D3D8-9A9A-764E-A658-513961BF5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0714"/>
          <a:stretch/>
        </p:blipFill>
        <p:spPr>
          <a:xfrm>
            <a:off x="5552556" y="1611000"/>
            <a:ext cx="3244474" cy="36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93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85" y="274638"/>
            <a:ext cx="866772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C is for CLARIFY…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164387" y="1571946"/>
            <a:ext cx="5386175" cy="5125068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GB" sz="3200" dirty="0"/>
              <a:t>This is where you check to ensure your understanding is correct, “If I have understood you correctly…” </a:t>
            </a:r>
          </a:p>
          <a:p>
            <a:pPr>
              <a:spcAft>
                <a:spcPts val="1800"/>
              </a:spcAft>
            </a:pPr>
            <a:r>
              <a:rPr lang="en-GB" sz="3200" dirty="0"/>
              <a:t>It’s your chance to ensure you understand the exact problem that </a:t>
            </a:r>
            <a:br>
              <a:rPr lang="en-GB" sz="3200" dirty="0"/>
            </a:br>
            <a:r>
              <a:rPr lang="en-GB" sz="3200" dirty="0"/>
              <a:t>needs solving. 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DC88B4-9918-0D4B-BEF8-40E6B510F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521"/>
          <a:stretch/>
        </p:blipFill>
        <p:spPr>
          <a:xfrm>
            <a:off x="5550563" y="1571946"/>
            <a:ext cx="338454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0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 is for EXPLAIN…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67385" y="1600200"/>
            <a:ext cx="8667721" cy="4525963"/>
          </a:xfrm>
        </p:spPr>
        <p:txBody>
          <a:bodyPr/>
          <a:lstStyle/>
          <a:p>
            <a:r>
              <a:rPr lang="en-GB" dirty="0"/>
              <a:t>This is where you tell the customer what is going to happen next in order to resolve the issue. </a:t>
            </a:r>
            <a:endParaRPr lang="en-US" dirty="0">
              <a:solidFill>
                <a:srgbClr val="2C368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CD249-47E6-7A46-A794-B999E6112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9" t="7816" b="9120"/>
          <a:stretch/>
        </p:blipFill>
        <p:spPr>
          <a:xfrm>
            <a:off x="1960970" y="3175825"/>
            <a:ext cx="463945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1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9A2E5BE-E38D-E24B-A05C-DDE0E1D630E7}"/>
              </a:ext>
            </a:extLst>
          </p:cNvPr>
          <p:cNvGrpSpPr/>
          <p:nvPr/>
        </p:nvGrpSpPr>
        <p:grpSpPr>
          <a:xfrm>
            <a:off x="796833" y="509452"/>
            <a:ext cx="7968342" cy="5760717"/>
            <a:chOff x="796833" y="509452"/>
            <a:chExt cx="7968342" cy="5760717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1656104A-A1D4-CC43-AB0D-109637319A29}"/>
                </a:ext>
              </a:extLst>
            </p:cNvPr>
            <p:cNvSpPr/>
            <p:nvPr/>
          </p:nvSpPr>
          <p:spPr>
            <a:xfrm>
              <a:off x="796834" y="509452"/>
              <a:ext cx="1201783" cy="1188720"/>
            </a:xfrm>
            <a:prstGeom prst="roundRect">
              <a:avLst/>
            </a:prstGeom>
            <a:solidFill>
              <a:srgbClr val="2C3688"/>
            </a:solidFill>
            <a:ln>
              <a:solidFill>
                <a:srgbClr val="2C368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05FC76A-D532-6A4C-9A53-1E4313CB2C2D}"/>
                </a:ext>
              </a:extLst>
            </p:cNvPr>
            <p:cNvSpPr/>
            <p:nvPr/>
          </p:nvSpPr>
          <p:spPr>
            <a:xfrm>
              <a:off x="796834" y="2033451"/>
              <a:ext cx="1201783" cy="1188720"/>
            </a:xfrm>
            <a:prstGeom prst="roundRect">
              <a:avLst/>
            </a:prstGeom>
            <a:solidFill>
              <a:srgbClr val="1C75BB"/>
            </a:solidFill>
            <a:ln>
              <a:solidFill>
                <a:srgbClr val="1C75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20F0682-5001-C74B-A77A-39E3D22A67F2}"/>
                </a:ext>
              </a:extLst>
            </p:cNvPr>
            <p:cNvSpPr/>
            <p:nvPr/>
          </p:nvSpPr>
          <p:spPr>
            <a:xfrm>
              <a:off x="796833" y="5081449"/>
              <a:ext cx="1201783" cy="1188720"/>
            </a:xfrm>
            <a:prstGeom prst="roundRect">
              <a:avLst/>
            </a:prstGeom>
            <a:solidFill>
              <a:srgbClr val="2C3688"/>
            </a:solidFill>
            <a:ln>
              <a:solidFill>
                <a:srgbClr val="2C368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040C94A-084C-9D4F-9974-26FBC1A5B225}"/>
                </a:ext>
              </a:extLst>
            </p:cNvPr>
            <p:cNvSpPr/>
            <p:nvPr/>
          </p:nvSpPr>
          <p:spPr>
            <a:xfrm>
              <a:off x="796834" y="3557450"/>
              <a:ext cx="1201783" cy="1188720"/>
            </a:xfrm>
            <a:prstGeom prst="roundRect">
              <a:avLst/>
            </a:prstGeom>
            <a:solidFill>
              <a:srgbClr val="F49200"/>
            </a:solidFill>
            <a:ln>
              <a:solidFill>
                <a:srgbClr val="F492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64FCA6-6F2E-474D-980A-BA014A02499B}"/>
                </a:ext>
              </a:extLst>
            </p:cNvPr>
            <p:cNvSpPr txBox="1"/>
            <p:nvPr/>
          </p:nvSpPr>
          <p:spPr>
            <a:xfrm>
              <a:off x="2259873" y="719091"/>
              <a:ext cx="5812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2C368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 for LISTEN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FD69EE-F3FF-A64D-9E4E-DBC228FD73F1}"/>
                </a:ext>
              </a:extLst>
            </p:cNvPr>
            <p:cNvSpPr txBox="1"/>
            <p:nvPr/>
          </p:nvSpPr>
          <p:spPr>
            <a:xfrm>
              <a:off x="2259873" y="2243090"/>
              <a:ext cx="65053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2C368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 for ACKNOWLEDGE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824471-C216-304B-8F87-EF816B167FC5}"/>
                </a:ext>
              </a:extLst>
            </p:cNvPr>
            <p:cNvSpPr txBox="1"/>
            <p:nvPr/>
          </p:nvSpPr>
          <p:spPr>
            <a:xfrm>
              <a:off x="2259873" y="3767089"/>
              <a:ext cx="5812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2C368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 for CLARIFY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DCF4A7-6F96-D243-BED6-65E267E2F252}"/>
                </a:ext>
              </a:extLst>
            </p:cNvPr>
            <p:cNvSpPr txBox="1"/>
            <p:nvPr/>
          </p:nvSpPr>
          <p:spPr>
            <a:xfrm>
              <a:off x="2259873" y="5291088"/>
              <a:ext cx="5812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2C368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 for EXPLAIN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63659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154</Words>
  <Application>Microsoft Macintosh PowerPoint</Application>
  <PresentationFormat>On-screen Show (4:3)</PresentationFormat>
  <Paragraphs>18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Verdana</vt:lpstr>
      <vt:lpstr>Custom Design</vt:lpstr>
      <vt:lpstr>L is for LISTEN…</vt:lpstr>
      <vt:lpstr>A is for ACKNOWLEDGE…</vt:lpstr>
      <vt:lpstr>C is for CLARIFY…</vt:lpstr>
      <vt:lpstr>E is for EXPLAIN…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 is for LISTEN…</dc:title>
  <dc:creator>Louise Richardson</dc:creator>
  <cp:lastModifiedBy>Louise Richardson</cp:lastModifiedBy>
  <cp:revision>11</cp:revision>
  <dcterms:created xsi:type="dcterms:W3CDTF">2022-09-13T15:22:09Z</dcterms:created>
  <dcterms:modified xsi:type="dcterms:W3CDTF">2022-10-06T08:51:08Z</dcterms:modified>
</cp:coreProperties>
</file>