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1" r:id="rId2"/>
    <p:sldId id="256" r:id="rId3"/>
    <p:sldId id="259" r:id="rId4"/>
    <p:sldId id="258" r:id="rId5"/>
    <p:sldId id="272" r:id="rId6"/>
    <p:sldId id="273" r:id="rId7"/>
    <p:sldId id="25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200"/>
    <a:srgbClr val="2C3688"/>
    <a:srgbClr val="1C75BB"/>
    <a:srgbClr val="16233C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7" autoAdjust="0"/>
    <p:restoredTop sz="95393" autoAdjust="0"/>
  </p:normalViewPr>
  <p:slideViewPr>
    <p:cSldViewPr snapToGrid="0" snapToObjects="1">
      <p:cViewPr varScale="1">
        <p:scale>
          <a:sx n="118" d="100"/>
          <a:sy n="118" d="100"/>
        </p:scale>
        <p:origin x="432" y="200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8DF6-356B-1E44-80AE-3CF3E5C016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084FB-0A45-4A52-984D-34CA52E4BE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0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great feedback can seem daunting at first, but we have a great model that will AID you with structuring the feedback</a:t>
            </a:r>
          </a:p>
          <a:p>
            <a:r>
              <a:rPr lang="en-GB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– Action – specify what the individual did</a:t>
            </a:r>
          </a:p>
          <a:p>
            <a:r>
              <a:rPr lang="en-GB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– Impact – the result of the behaviour (positive or negative)</a:t>
            </a:r>
          </a:p>
          <a:p>
            <a:r>
              <a:rPr lang="en-GB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Do – what they should do in future to get a positive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8CCA9-0D38-40CE-A528-3B48F4A3899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8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IMG_0830_M.jpg"/>
          <p:cNvPicPr>
            <a:picLocks noChangeAspect="1"/>
          </p:cNvPicPr>
          <p:nvPr userDrawn="1"/>
        </p:nvPicPr>
        <p:blipFill>
          <a:blip r:embed="rId2"/>
          <a:srcRect l="-78657" t="8341" r="-78657" b="39090"/>
          <a:stretch>
            <a:fillRect/>
          </a:stretch>
        </p:blipFill>
        <p:spPr>
          <a:xfrm>
            <a:off x="-7267159" y="0"/>
            <a:ext cx="23721597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654800" y="-25400"/>
            <a:ext cx="1803400" cy="1968500"/>
          </a:xfrm>
          <a:prstGeom prst="rect">
            <a:avLst/>
          </a:prstGeom>
          <a:solidFill>
            <a:srgbClr val="2C3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4800" y="824992"/>
            <a:ext cx="1803400" cy="111810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-25400"/>
            <a:ext cx="1801368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3500" y="82550"/>
            <a:ext cx="9017000" cy="66929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4406900"/>
            <a:ext cx="78359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8359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D97BD-8B83-014B-B98D-6902EEE0377E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3ED8C-F781-8B49-8D43-49303CF9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024" y="82550"/>
            <a:ext cx="9001952" cy="669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0" y="165100"/>
            <a:ext cx="86995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0" y="1473200"/>
            <a:ext cx="86995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7" t="77211"/>
          <a:stretch/>
        </p:blipFill>
        <p:spPr>
          <a:xfrm>
            <a:off x="7696200" y="5384800"/>
            <a:ext cx="1447800" cy="147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3200" kern="1200">
          <a:solidFill>
            <a:srgbClr val="2C3688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rgbClr val="2C3688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/>
        <a:buChar char="•"/>
        <a:defRPr sz="2000" kern="1200">
          <a:solidFill>
            <a:srgbClr val="2C3688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0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C368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2C368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Bearer_Illustr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61"/>
            <a:ext cx="9144000" cy="66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alien image named version 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1" y="1172867"/>
            <a:ext cx="7743499" cy="5075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9828" y="452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086" y="51618"/>
            <a:ext cx="8893628" cy="8467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49200"/>
                </a:solidFill>
              </a:rPr>
              <a:t>The Aliens</a:t>
            </a:r>
          </a:p>
        </p:txBody>
      </p:sp>
    </p:spTree>
    <p:extLst>
      <p:ext uri="{BB962C8B-B14F-4D97-AF65-F5344CB8AC3E}">
        <p14:creationId xmlns:p14="http://schemas.microsoft.com/office/powerpoint/2010/main" val="6131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85" y="898363"/>
            <a:ext cx="8667721" cy="56697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/>
              <a:t>The task is designed to test powers of observation and recollection, and your ability to communicate relevant information quickly, clearly and accurately.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dirty="0"/>
          </a:p>
          <a:p>
            <a:pPr marL="2717800">
              <a:lnSpc>
                <a:spcPct val="114000"/>
              </a:lnSpc>
              <a:spcBef>
                <a:spcPts val="0"/>
              </a:spcBef>
            </a:pPr>
            <a:r>
              <a:rPr lang="en-US" sz="2400" dirty="0"/>
              <a:t>The candidates will have up to one   minute to help the assessors identify Viso from a line-up of 24 aliens. The description they give you should be sufficiently clear for the assessors to accurately identify Viso.</a:t>
            </a:r>
          </a:p>
          <a:p>
            <a:pPr marL="2717800">
              <a:lnSpc>
                <a:spcPct val="114000"/>
              </a:lnSpc>
              <a:spcBef>
                <a:spcPts val="0"/>
              </a:spcBef>
            </a:pPr>
            <a:r>
              <a:rPr lang="en-US" sz="2400" dirty="0"/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51618"/>
            <a:ext cx="8980713" cy="8467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49200"/>
                </a:solidFill>
              </a:rPr>
              <a:t>The Challenge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530">
            <a:off x="1992220" y="2531242"/>
            <a:ext cx="897407" cy="13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" y="3163792"/>
            <a:ext cx="2623235" cy="33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3033265"/>
            <a:ext cx="742500" cy="118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920">
            <a:off x="2535097" y="5307683"/>
            <a:ext cx="914400" cy="127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351">
            <a:off x="19893" y="5574888"/>
            <a:ext cx="97536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E1E87-46DB-FA44-A0F6-FDD81E4A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3800"/>
          <a:stretch/>
        </p:blipFill>
        <p:spPr>
          <a:xfrm>
            <a:off x="305636" y="260648"/>
            <a:ext cx="759891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9F981F2-4D21-B741-AB6A-C6EBC848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1" y="118524"/>
            <a:ext cx="8921221" cy="85687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49200"/>
                </a:solidFill>
              </a:rPr>
              <a:t>Workplace Challenge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68393F9-0F62-344C-8B35-ECCE0774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93" y="1346673"/>
            <a:ext cx="4761569" cy="12491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“</a:t>
            </a:r>
            <a:r>
              <a:rPr lang="en-GB" sz="2400" dirty="0"/>
              <a:t>I want to reduce the number of customer complaints about Florence’s team.” 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1A2D76-E57B-6642-AA8A-17C65E1F3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5590"/>
          <a:stretch/>
        </p:blipFill>
        <p:spPr>
          <a:xfrm>
            <a:off x="133571" y="1188956"/>
            <a:ext cx="3492000" cy="5378941"/>
          </a:xfrm>
          <a:prstGeom prst="rect">
            <a:avLst/>
          </a:prstGeom>
        </p:spPr>
      </p:pic>
      <p:sp>
        <p:nvSpPr>
          <p:cNvPr id="15" name="Double Brace 14">
            <a:extLst>
              <a:ext uri="{FF2B5EF4-FFF2-40B4-BE49-F238E27FC236}">
                <a16:creationId xmlns:a16="http://schemas.microsoft.com/office/drawing/2014/main" id="{46B60D29-57BC-A24A-AA69-A94BC93C7780}"/>
              </a:ext>
            </a:extLst>
          </p:cNvPr>
          <p:cNvSpPr/>
          <p:nvPr/>
        </p:nvSpPr>
        <p:spPr>
          <a:xfrm>
            <a:off x="3824868" y="1188957"/>
            <a:ext cx="5140713" cy="1495556"/>
          </a:xfrm>
          <a:prstGeom prst="bracePair">
            <a:avLst/>
          </a:prstGeom>
          <a:ln>
            <a:solidFill>
              <a:srgbClr val="F49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AACB99-AEBC-D249-BDDA-F16AC1CC1A8D}"/>
              </a:ext>
            </a:extLst>
          </p:cNvPr>
          <p:cNvGrpSpPr/>
          <p:nvPr/>
        </p:nvGrpSpPr>
        <p:grpSpPr>
          <a:xfrm>
            <a:off x="3698075" y="2842229"/>
            <a:ext cx="5356717" cy="2989611"/>
            <a:chOff x="3698074" y="2842229"/>
            <a:chExt cx="5445925" cy="2989611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292F834-C9A4-2749-9F0D-6867575D2074}"/>
                </a:ext>
              </a:extLst>
            </p:cNvPr>
            <p:cNvSpPr txBox="1">
              <a:spLocks/>
            </p:cNvSpPr>
            <p:nvPr/>
          </p:nvSpPr>
          <p:spPr>
            <a:xfrm>
              <a:off x="4047893" y="2842229"/>
              <a:ext cx="4828478" cy="26690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2C3688"/>
                  </a:solidFill>
                  <a:latin typeface="Verdana"/>
                  <a:ea typeface="+mn-ea"/>
                  <a:cs typeface="Verdana"/>
                </a:defRPr>
              </a:lvl1pPr>
              <a:lvl2pPr marL="914400" indent="-4572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rgbClr val="1C75BB"/>
                  </a:solidFill>
                  <a:latin typeface="Verdana"/>
                  <a:ea typeface="+mn-ea"/>
                  <a:cs typeface="Verdana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rgbClr val="2C3688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i="1" dirty="0">
                  <a:solidFill>
                    <a:srgbClr val="1C75BB"/>
                  </a:solidFill>
                </a:rPr>
                <a:t>“I want to reduce the number of formal written complaints, or expressions of dissatisfaction received by email, phone or social media related to Florence’s team to fewer than five a month within three months.” </a:t>
              </a:r>
              <a:endParaRPr lang="en-GB" sz="2400" dirty="0">
                <a:solidFill>
                  <a:srgbClr val="1C75BB"/>
                </a:solidFill>
              </a:endParaRPr>
            </a:p>
          </p:txBody>
        </p:sp>
        <p:sp>
          <p:nvSpPr>
            <p:cNvPr id="18" name="Double Brace 17">
              <a:extLst>
                <a:ext uri="{FF2B5EF4-FFF2-40B4-BE49-F238E27FC236}">
                  <a16:creationId xmlns:a16="http://schemas.microsoft.com/office/drawing/2014/main" id="{DB617E7D-46BA-D043-9180-6DA4618B2ABB}"/>
                </a:ext>
              </a:extLst>
            </p:cNvPr>
            <p:cNvSpPr/>
            <p:nvPr/>
          </p:nvSpPr>
          <p:spPr>
            <a:xfrm>
              <a:off x="3698074" y="2842229"/>
              <a:ext cx="5445925" cy="2989611"/>
            </a:xfrm>
            <a:prstGeom prst="bracePair">
              <a:avLst/>
            </a:prstGeom>
            <a:ln>
              <a:solidFill>
                <a:srgbClr val="F492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2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67385" y="3323063"/>
            <a:ext cx="8667721" cy="2929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2C3688"/>
                </a:solidFill>
                <a:latin typeface="Verdana"/>
                <a:ea typeface="+mn-ea"/>
                <a:cs typeface="Verdana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C75BB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2C3688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B37077-85C4-C441-A2CA-AD0A63F4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85" y="118524"/>
            <a:ext cx="8667721" cy="91941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49200"/>
                </a:solidFill>
              </a:rPr>
              <a:t>Workplace Challenge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B5C51E3-0B18-4E45-8E4F-293E5772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5" y="1299954"/>
            <a:ext cx="8793991" cy="143993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GB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design and roll-out a customer service workshop focused on improving customer satisfaction and engagement to all members of Florence’s team within 4 weeks.</a:t>
            </a:r>
            <a:endParaRPr lang="en-US" sz="2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C793A47-CF68-234F-B180-89ECCA4DCA64}"/>
              </a:ext>
            </a:extLst>
          </p:cNvPr>
          <p:cNvSpPr txBox="1">
            <a:spLocks/>
          </p:cNvSpPr>
          <p:nvPr/>
        </p:nvSpPr>
        <p:spPr>
          <a:xfrm>
            <a:off x="141115" y="2963103"/>
            <a:ext cx="8793991" cy="1155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2C3688"/>
                </a:solidFill>
                <a:latin typeface="Verdana"/>
                <a:ea typeface="+mn-ea"/>
                <a:cs typeface="Verdana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C75BB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2C3688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100" i="1" dirty="0"/>
              <a:t>To introduce a form of accreditation for staff who achieve measurable levels of excellence in customer service and satisfaction within 6 weeks.</a:t>
            </a:r>
          </a:p>
          <a:p>
            <a:pPr marL="457200" indent="-457200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4E6D2A7-D774-5042-BCDC-C313209E3E6C}"/>
              </a:ext>
            </a:extLst>
          </p:cNvPr>
          <p:cNvSpPr txBox="1">
            <a:spLocks/>
          </p:cNvSpPr>
          <p:nvPr/>
        </p:nvSpPr>
        <p:spPr>
          <a:xfrm>
            <a:off x="141115" y="4385849"/>
            <a:ext cx="8283955" cy="2344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2C3688"/>
                </a:solidFill>
                <a:latin typeface="Verdana"/>
                <a:ea typeface="+mn-ea"/>
                <a:cs typeface="Verdana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1C75BB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2C3688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i="1" dirty="0"/>
              <a:t>Florence to record and monitor at least 4 telephone conversations between members of her team and customers each week and provide direct feedback and coaching to the member of staff involved, with </a:t>
            </a:r>
            <a:br>
              <a:rPr lang="en-GB" sz="2800" i="1" dirty="0"/>
            </a:br>
            <a:r>
              <a:rPr lang="en-GB" sz="2800" i="1" dirty="0"/>
              <a:t>a clear, agreed action for improving or maintaining standards following each one.</a:t>
            </a:r>
          </a:p>
          <a:p>
            <a:pPr marL="457200" indent="-457200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88" y="129196"/>
            <a:ext cx="8734425" cy="104844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49200"/>
                </a:solidFill>
              </a:rPr>
              <a:t>Feedback is a Gift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86" y="1429742"/>
            <a:ext cx="3868251" cy="3957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65048"/>
            <a:ext cx="5403273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  <a:t>Information about performance or </a:t>
            </a:r>
            <a:b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  <a:t>behaviour that leads </a:t>
            </a:r>
            <a:b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  <a:t>to actions to affirm </a:t>
            </a:r>
            <a:b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  <a:t>or develop that </a:t>
            </a:r>
            <a:b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</a:br>
            <a:r>
              <a:rPr lang="en-GB" sz="2800" dirty="0">
                <a:solidFill>
                  <a:srgbClr val="2C3688"/>
                </a:solidFill>
                <a:latin typeface="Verdana"/>
                <a:cs typeface="Verdana"/>
              </a:rPr>
              <a:t>performance or behaviour.</a:t>
            </a:r>
            <a:endParaRPr lang="en-US" sz="2800" dirty="0">
              <a:solidFill>
                <a:srgbClr val="2C3688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35" y="131763"/>
            <a:ext cx="8631480" cy="884237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solidFill>
                  <a:srgbClr val="F49200"/>
                </a:solidFill>
              </a:rPr>
              <a:t>The AID Feedback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035" y="1240707"/>
            <a:ext cx="47492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9200"/>
                </a:solidFill>
                <a:latin typeface="Verdana" charset="0"/>
                <a:ea typeface="Verdana" charset="0"/>
                <a:cs typeface="Verdana" charset="0"/>
              </a:rPr>
              <a:t>A</a:t>
            </a:r>
            <a:r>
              <a:rPr lang="en-US" sz="2400" dirty="0">
                <a:solidFill>
                  <a:srgbClr val="2C3688"/>
                </a:solidFill>
                <a:latin typeface="Verdana" charset="0"/>
                <a:ea typeface="Verdana" charset="0"/>
                <a:cs typeface="Verdana" charset="0"/>
              </a:rPr>
              <a:t>ction: State what the individual did.</a:t>
            </a:r>
          </a:p>
          <a:p>
            <a:endParaRPr lang="en-US" sz="2000" dirty="0">
              <a:solidFill>
                <a:srgbClr val="2C3688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3600" b="1" dirty="0">
                <a:solidFill>
                  <a:srgbClr val="F49200"/>
                </a:solidFill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n-US" sz="2400" dirty="0">
                <a:solidFill>
                  <a:srgbClr val="2C3688"/>
                </a:solidFill>
                <a:latin typeface="Verdana" charset="0"/>
                <a:ea typeface="Verdana" charset="0"/>
                <a:cs typeface="Verdana" charset="0"/>
              </a:rPr>
              <a:t>mpact: Explain the impact of the observed behavior on you (positive or negative).</a:t>
            </a:r>
          </a:p>
          <a:p>
            <a:endParaRPr lang="en-US" sz="2000" dirty="0">
              <a:solidFill>
                <a:srgbClr val="2C3688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4000" b="1" dirty="0">
                <a:solidFill>
                  <a:srgbClr val="F49200"/>
                </a:solidFill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en-US" sz="2400" dirty="0">
                <a:solidFill>
                  <a:srgbClr val="2C3688"/>
                </a:solidFill>
                <a:latin typeface="Verdana" charset="0"/>
                <a:ea typeface="Verdana" charset="0"/>
                <a:cs typeface="Verdana" charset="0"/>
              </a:rPr>
              <a:t>o: Guide them as to what they should do in future to get a good outcome.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8646" b="4056"/>
          <a:stretch/>
        </p:blipFill>
        <p:spPr>
          <a:xfrm rot="764301">
            <a:off x="5442900" y="1290260"/>
            <a:ext cx="2909541" cy="3779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816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768A2"/>
      </a:dk2>
      <a:lt2>
        <a:srgbClr val="F5F6F7"/>
      </a:lt2>
      <a:accent1>
        <a:srgbClr val="6AB973"/>
      </a:accent1>
      <a:accent2>
        <a:srgbClr val="B96AB0"/>
      </a:accent2>
      <a:accent3>
        <a:srgbClr val="6A6EB9"/>
      </a:accent3>
      <a:accent4>
        <a:srgbClr val="2C3F5E"/>
      </a:accent4>
      <a:accent5>
        <a:srgbClr val="B99B6A"/>
      </a:accent5>
      <a:accent6>
        <a:srgbClr val="6AB0B9"/>
      </a:accent6>
      <a:hlink>
        <a:srgbClr val="6A9C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9811</TotalTime>
  <Words>357</Words>
  <Application>Microsoft Macintosh PowerPoint</Application>
  <PresentationFormat>On-screen Show (4:3)</PresentationFormat>
  <Paragraphs>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The Aliens</vt:lpstr>
      <vt:lpstr>The Challenge</vt:lpstr>
      <vt:lpstr>PowerPoint Presentation</vt:lpstr>
      <vt:lpstr>Workplace Challenge</vt:lpstr>
      <vt:lpstr>Workplace Challenge</vt:lpstr>
      <vt:lpstr>Feedback is a Gift</vt:lpstr>
      <vt:lpstr>The AID Feedback Technique</vt:lpstr>
    </vt:vector>
  </TitlesOfParts>
  <Company>Glasstap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58</cp:revision>
  <dcterms:created xsi:type="dcterms:W3CDTF">2013-12-18T15:39:36Z</dcterms:created>
  <dcterms:modified xsi:type="dcterms:W3CDTF">2025-06-24T08:54:47Z</dcterms:modified>
</cp:coreProperties>
</file>