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75BB"/>
    <a:srgbClr val="2C3688"/>
    <a:srgbClr val="F49200"/>
    <a:srgbClr val="16233C"/>
    <a:srgbClr val="127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 autoAdjust="0"/>
    <p:restoredTop sz="95342" autoAdjust="0"/>
  </p:normalViewPr>
  <p:slideViewPr>
    <p:cSldViewPr snapToGrid="0" snapToObjects="1">
      <p:cViewPr varScale="1">
        <p:scale>
          <a:sx n="117" d="100"/>
          <a:sy n="117" d="100"/>
        </p:scale>
        <p:origin x="1936" y="192"/>
      </p:cViewPr>
      <p:guideLst>
        <p:guide orient="horz" pos="216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44A00-CFDC-EB4D-B637-BC32E8D78256}" type="datetimeFigureOut">
              <a:rPr lang="en-US" smtClean="0"/>
              <a:t>6/12/25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B8DF6-356B-1E44-80AE-3CF3E5C01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6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Arnav</a:t>
            </a:r>
            <a:r>
              <a:rPr lang="en-US" dirty="0"/>
              <a:t> </a:t>
            </a:r>
            <a:r>
              <a:rPr lang="en-US"/>
              <a:t>Premnath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B8DF6-356B-1E44-80AE-3CF3E5C016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88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move people</a:t>
            </a:r>
            <a:r>
              <a:rPr lang="en-US" baseline="0" dirty="0"/>
              <a:t> to the right but unlikely that </a:t>
            </a:r>
            <a:r>
              <a:rPr lang="en-US" baseline="0"/>
              <a:t>you will be </a:t>
            </a:r>
            <a:r>
              <a:rPr lang="en-US" baseline="0" dirty="0"/>
              <a:t>able to move them upwards…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1F1E-A67F-544C-83BC-A660F697A1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6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8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52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2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2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79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6/12/25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8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6/12/25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0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6/12/25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3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6/12/25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5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6/12/25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1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6/12/25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1C75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5" t="76337"/>
          <a:stretch/>
        </p:blipFill>
        <p:spPr>
          <a:xfrm>
            <a:off x="7630245" y="5328349"/>
            <a:ext cx="1513755" cy="15296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7385" y="118524"/>
            <a:ext cx="86677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385" y="1380048"/>
            <a:ext cx="8667721" cy="5288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988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49200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2C3688"/>
          </a:solidFill>
          <a:latin typeface="Verdana"/>
          <a:ea typeface="+mn-ea"/>
          <a:cs typeface="Verdana"/>
        </a:defRPr>
      </a:lvl1pPr>
      <a:lvl2pPr marL="914400" indent="-4572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1C75BB"/>
          </a:solidFill>
          <a:latin typeface="Verdana"/>
          <a:ea typeface="+mn-ea"/>
          <a:cs typeface="Verdana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2C3688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85" y="118524"/>
            <a:ext cx="8667721" cy="1029556"/>
          </a:xfrm>
        </p:spPr>
        <p:txBody>
          <a:bodyPr/>
          <a:lstStyle/>
          <a:p>
            <a:r>
              <a:rPr lang="en-US" dirty="0"/>
              <a:t>Ask the Expert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686339" y="1902437"/>
            <a:ext cx="4254218" cy="2933729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dirty="0"/>
              <a:t>Each team will have 5 minutes to interview Arnav and get his advice.</a:t>
            </a:r>
            <a:endParaRPr lang="en-US" dirty="0">
              <a:solidFill>
                <a:srgbClr val="2C3688"/>
              </a:solidFill>
            </a:endParaRPr>
          </a:p>
        </p:txBody>
      </p:sp>
      <p:pic>
        <p:nvPicPr>
          <p:cNvPr id="5" name="Picture 4" descr="Untit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2" y="1363981"/>
            <a:ext cx="3813494" cy="50396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131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51" y="122663"/>
            <a:ext cx="8816898" cy="6612674"/>
          </a:xfrm>
        </p:spPr>
      </p:pic>
    </p:spTree>
    <p:extLst>
      <p:ext uri="{BB962C8B-B14F-4D97-AF65-F5344CB8AC3E}">
        <p14:creationId xmlns:p14="http://schemas.microsoft.com/office/powerpoint/2010/main" val="3086811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_018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75" y="1259158"/>
            <a:ext cx="3012857" cy="41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658"/>
            <a:ext cx="9144000" cy="812800"/>
          </a:xfrm>
        </p:spPr>
        <p:txBody>
          <a:bodyPr>
            <a:normAutofit/>
          </a:bodyPr>
          <a:lstStyle/>
          <a:p>
            <a:r>
              <a:rPr lang="en-US" dirty="0"/>
              <a:t>What is a Stakeholder?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584" y="1254830"/>
            <a:ext cx="5054600" cy="5520543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</a:pPr>
            <a:r>
              <a:rPr lang="en-US" sz="2800" dirty="0"/>
              <a:t>A person or organisation who: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C75BB"/>
                </a:solidFill>
              </a:rPr>
              <a:t>Is actively involved in the delivery of a project,</a:t>
            </a:r>
          </a:p>
          <a:p>
            <a:pPr marL="0" indent="0"/>
            <a:endParaRPr lang="en-US" sz="1600" dirty="0"/>
          </a:p>
          <a:p>
            <a:pPr marL="0" indent="0"/>
            <a:r>
              <a:rPr lang="en-US" sz="2800" b="1" dirty="0" err="1"/>
              <a:t>And/Or</a:t>
            </a:r>
            <a:endParaRPr lang="en-US" sz="2800" b="1" dirty="0"/>
          </a:p>
          <a:p>
            <a:pPr marL="0" indent="0"/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C75BB"/>
                </a:solidFill>
              </a:rPr>
              <a:t>Will be impacted (either positively or negatively) by the project’s implementation. </a:t>
            </a:r>
          </a:p>
        </p:txBody>
      </p:sp>
    </p:spTree>
    <p:extLst>
      <p:ext uri="{BB962C8B-B14F-4D97-AF65-F5344CB8AC3E}">
        <p14:creationId xmlns:p14="http://schemas.microsoft.com/office/powerpoint/2010/main" val="1324743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65" y="88817"/>
            <a:ext cx="8898673" cy="821773"/>
          </a:xfrm>
        </p:spPr>
        <p:txBody>
          <a:bodyPr>
            <a:noAutofit/>
          </a:bodyPr>
          <a:lstStyle/>
          <a:p>
            <a:r>
              <a:rPr lang="en-US" dirty="0"/>
              <a:t>Analysing Your Stakeholders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47900" y="1066800"/>
          <a:ext cx="4948536" cy="4961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4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4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809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368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75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09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75B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36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5900" y="1066800"/>
            <a:ext cx="492443" cy="496189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C75BB"/>
                </a:solidFill>
                <a:latin typeface="Verdana"/>
                <a:cs typeface="Verdana"/>
              </a:rPr>
              <a:t>Influence/Power of the Stakeholder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7900" y="632460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C75BB"/>
                </a:solidFill>
                <a:latin typeface="Verdana"/>
                <a:cs typeface="Verdana"/>
              </a:rPr>
              <a:t>Interest levels of the Stakeholder</a:t>
            </a:r>
          </a:p>
        </p:txBody>
      </p:sp>
      <p:sp>
        <p:nvSpPr>
          <p:cNvPr id="7" name="Up Arrow 6"/>
          <p:cNvSpPr/>
          <p:nvPr/>
        </p:nvSpPr>
        <p:spPr>
          <a:xfrm>
            <a:off x="1947564" y="1079500"/>
            <a:ext cx="180000" cy="4961890"/>
          </a:xfrm>
          <a:prstGeom prst="upArrow">
            <a:avLst/>
          </a:prstGeom>
          <a:solidFill>
            <a:srgbClr val="F49200"/>
          </a:solidFill>
          <a:ln>
            <a:solidFill>
              <a:srgbClr val="F492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247900" y="6184899"/>
            <a:ext cx="4648200" cy="180000"/>
          </a:xfrm>
          <a:prstGeom prst="rightArrow">
            <a:avLst/>
          </a:prstGeom>
          <a:solidFill>
            <a:srgbClr val="F49200"/>
          </a:solidFill>
          <a:ln>
            <a:solidFill>
              <a:srgbClr val="F492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47900" y="4445000"/>
            <a:ext cx="2476500" cy="48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  <a:latin typeface="Verdana"/>
                <a:cs typeface="Verdana"/>
              </a:rPr>
              <a:t>Inform them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4400" y="4000500"/>
            <a:ext cx="2476500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  <a:latin typeface="Verdana"/>
                <a:cs typeface="Verdana"/>
              </a:rPr>
              <a:t>Keep them informed and engaged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400" y="1600200"/>
            <a:ext cx="2476500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  <a:latin typeface="Verdana"/>
                <a:cs typeface="Verdana"/>
              </a:rPr>
              <a:t>VIPs:</a:t>
            </a:r>
          </a:p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  <a:latin typeface="Verdana"/>
                <a:cs typeface="Verdana"/>
              </a:rPr>
              <a:t> Manage them closely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47900" y="1778000"/>
            <a:ext cx="2476500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  <a:latin typeface="Verdana"/>
                <a:cs typeface="Verdana"/>
              </a:rPr>
              <a:t>Keep them satisfied</a:t>
            </a:r>
          </a:p>
        </p:txBody>
      </p:sp>
    </p:spTree>
    <p:extLst>
      <p:ext uri="{BB962C8B-B14F-4D97-AF65-F5344CB8AC3E}">
        <p14:creationId xmlns:p14="http://schemas.microsoft.com/office/powerpoint/2010/main" val="200061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0284" y="609177"/>
            <a:ext cx="2525229" cy="5289817"/>
          </a:xfrm>
        </p:spPr>
        <p:txBody>
          <a:bodyPr>
            <a:normAutofit/>
          </a:bodyPr>
          <a:lstStyle/>
          <a:p>
            <a:r>
              <a:rPr lang="en-US" sz="2800" dirty="0"/>
              <a:t>The Street Party Stakeholders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43414" y="410267"/>
          <a:ext cx="5688000" cy="56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8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8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8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6880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2C3688"/>
                          </a:solidFill>
                          <a:latin typeface="Verdana" charset="0"/>
                          <a:ea typeface="Verdana" charset="0"/>
                          <a:cs typeface="Verdana" charset="0"/>
                        </a:rPr>
                        <a:t>TM</a:t>
                      </a: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2C3688"/>
                          </a:solidFill>
                          <a:latin typeface="Verdana" charset="0"/>
                          <a:ea typeface="Verdana" charset="0"/>
                          <a:cs typeface="Verdana" charset="0"/>
                        </a:rPr>
                        <a:t>BT</a:t>
                      </a: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49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2C3688"/>
                          </a:solidFill>
                          <a:latin typeface="Verdana" charset="0"/>
                          <a:ea typeface="Verdana" charset="0"/>
                          <a:cs typeface="Verdana" charset="0"/>
                        </a:rPr>
                        <a:t>RFH</a:t>
                      </a: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C5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80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80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2C3688"/>
                          </a:solidFill>
                          <a:latin typeface="Verdana" charset="0"/>
                          <a:ea typeface="Verdana" charset="0"/>
                          <a:cs typeface="Verdana" charset="0"/>
                        </a:rPr>
                        <a:t>COB</a:t>
                      </a: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C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2C3688"/>
                          </a:solidFill>
                          <a:latin typeface="Verdana" charset="0"/>
                          <a:ea typeface="Verdana" charset="0"/>
                          <a:cs typeface="Verdana" charset="0"/>
                        </a:rPr>
                        <a:t>H</a:t>
                      </a: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0A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800"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Verdana" charset="0"/>
                          <a:ea typeface="Verdana" charset="0"/>
                          <a:cs typeface="Verdana" charset="0"/>
                        </a:rPr>
                        <a:t>LS</a:t>
                      </a: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800"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2C3688"/>
                          </a:solidFill>
                          <a:latin typeface="Verdana" charset="0"/>
                          <a:ea typeface="Verdana" charset="0"/>
                          <a:cs typeface="Verdana" charset="0"/>
                        </a:rPr>
                        <a:t>BC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rgbClr val="2C3688"/>
                          </a:solidFill>
                          <a:latin typeface="Verdana" charset="0"/>
                          <a:ea typeface="Verdana" charset="0"/>
                          <a:cs typeface="Verdana" charset="0"/>
                        </a:rPr>
                        <a:t>&amp;SC</a:t>
                      </a: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D1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80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800"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2C3688"/>
                          </a:solidFill>
                          <a:latin typeface="Verdana" charset="0"/>
                          <a:ea typeface="Verdana" charset="0"/>
                          <a:cs typeface="Verdana" charset="0"/>
                        </a:rPr>
                        <a:t>P&amp;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rgbClr val="2C3688"/>
                          </a:solidFill>
                          <a:latin typeface="Verdana" charset="0"/>
                          <a:ea typeface="Verdana" charset="0"/>
                          <a:cs typeface="Verdana" charset="0"/>
                        </a:rPr>
                        <a:t>CF</a:t>
                      </a:r>
                    </a:p>
                  </a:txBody>
                  <a:tcPr marL="96320" marR="96320" marT="48160" marB="48160" anchor="ctr">
                    <a:lnL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D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8800"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8800"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880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2C3688"/>
                          </a:solidFill>
                          <a:latin typeface="Verdana" charset="0"/>
                          <a:ea typeface="Verdana" charset="0"/>
                          <a:cs typeface="Verdana" charset="0"/>
                        </a:rPr>
                        <a:t>COG</a:t>
                      </a:r>
                    </a:p>
                  </a:txBody>
                  <a:tcPr marL="96320" marR="96320" marT="48160" marB="48160" anchor="ctr">
                    <a:lnL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Verdana" charset="0"/>
                          <a:ea typeface="Verdana" charset="0"/>
                          <a:cs typeface="Verdana" charset="0"/>
                        </a:rPr>
                        <a:t>MSH</a:t>
                      </a: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2C3688"/>
                          </a:solidFill>
                          <a:latin typeface="Verdana" charset="0"/>
                          <a:ea typeface="Verdana" charset="0"/>
                          <a:cs typeface="Verdana" charset="0"/>
                        </a:rPr>
                        <a:t>TC</a:t>
                      </a: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3688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96320" marR="96320" marT="48160" marB="48160" anchor="ctr">
                    <a:lnL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368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7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6177FF28-8B4C-844E-9F24-EA62AAA38F51}"/>
              </a:ext>
            </a:extLst>
          </p:cNvPr>
          <p:cNvGrpSpPr/>
          <p:nvPr/>
        </p:nvGrpSpPr>
        <p:grpSpPr>
          <a:xfrm>
            <a:off x="743414" y="6270732"/>
            <a:ext cx="5688000" cy="448273"/>
            <a:chOff x="743414" y="6270732"/>
            <a:chExt cx="5688000" cy="448273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743414" y="6270732"/>
              <a:ext cx="5688000" cy="0"/>
            </a:xfrm>
            <a:prstGeom prst="straightConnector1">
              <a:avLst/>
            </a:prstGeom>
            <a:ln w="57150">
              <a:solidFill>
                <a:srgbClr val="F492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43414" y="6318895"/>
              <a:ext cx="56880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2C3688"/>
                  </a:solidFill>
                  <a:latin typeface="Verdana" charset="0"/>
                  <a:ea typeface="Verdana" charset="0"/>
                  <a:cs typeface="Verdana" charset="0"/>
                </a:rPr>
                <a:t>Interest Levels of the Stakeholder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6B1E63-0D51-7943-AD1F-F2D1B7C69E43}"/>
              </a:ext>
            </a:extLst>
          </p:cNvPr>
          <p:cNvGrpSpPr/>
          <p:nvPr/>
        </p:nvGrpSpPr>
        <p:grpSpPr>
          <a:xfrm>
            <a:off x="78487" y="410267"/>
            <a:ext cx="476688" cy="5688000"/>
            <a:chOff x="80873" y="585000"/>
            <a:chExt cx="476688" cy="5688000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557561" y="585000"/>
              <a:ext cx="0" cy="5688000"/>
            </a:xfrm>
            <a:prstGeom prst="straightConnector1">
              <a:avLst/>
            </a:prstGeom>
            <a:ln w="57150">
              <a:solidFill>
                <a:srgbClr val="F492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16200000">
              <a:off x="-2563072" y="3228945"/>
              <a:ext cx="56880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2C3688"/>
                  </a:solidFill>
                  <a:latin typeface="Verdana" charset="0"/>
                  <a:ea typeface="Verdana" charset="0"/>
                  <a:cs typeface="Verdana" charset="0"/>
                </a:rPr>
                <a:t>Influence/Power of the Stakeholder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281323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10012</TotalTime>
  <Words>138</Words>
  <Application>Microsoft Macintosh PowerPoint</Application>
  <PresentationFormat>On-screen Show (4:3)</PresentationFormat>
  <Paragraphs>37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Custom Design</vt:lpstr>
      <vt:lpstr>Ask the Expert</vt:lpstr>
      <vt:lpstr>PowerPoint Presentation</vt:lpstr>
      <vt:lpstr>What is a Stakeholder?</vt:lpstr>
      <vt:lpstr>Analysing Your Stakeholders</vt:lpstr>
      <vt:lpstr>The Street Party Stakeholders</vt:lpstr>
    </vt:vector>
  </TitlesOfParts>
  <Company>Glasstap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Conflict</dc:title>
  <dc:creator>Tanya Harris</dc:creator>
  <cp:lastModifiedBy>Louise Richardson</cp:lastModifiedBy>
  <cp:revision>76</cp:revision>
  <dcterms:created xsi:type="dcterms:W3CDTF">2013-12-18T15:39:36Z</dcterms:created>
  <dcterms:modified xsi:type="dcterms:W3CDTF">2025-06-12T12:35:19Z</dcterms:modified>
</cp:coreProperties>
</file>