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0" r:id="rId2"/>
  </p:sldMasterIdLst>
  <p:notesMasterIdLst>
    <p:notesMasterId r:id="rId13"/>
  </p:notesMasterIdLst>
  <p:sldIdLst>
    <p:sldId id="256" r:id="rId3"/>
    <p:sldId id="271" r:id="rId4"/>
    <p:sldId id="275" r:id="rId5"/>
    <p:sldId id="276" r:id="rId6"/>
    <p:sldId id="257" r:id="rId7"/>
    <p:sldId id="258" r:id="rId8"/>
    <p:sldId id="259" r:id="rId9"/>
    <p:sldId id="260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5BB"/>
    <a:srgbClr val="2C3688"/>
    <a:srgbClr val="F49200"/>
    <a:srgbClr val="16233C"/>
    <a:srgbClr val="12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 autoAdjust="0"/>
    <p:restoredTop sz="95411" autoAdjust="0"/>
  </p:normalViewPr>
  <p:slideViewPr>
    <p:cSldViewPr snapToGrid="0" snapToObjects="1">
      <p:cViewPr varScale="1">
        <p:scale>
          <a:sx n="117" d="100"/>
          <a:sy n="117" d="100"/>
        </p:scale>
        <p:origin x="1744" y="-160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44A00-CFDC-EB4D-B637-BC32E8D78256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DF6-356B-1E44-80AE-3CF3E5C0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8DF6-356B-1E44-80AE-3CF3E5C016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0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5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IMG_0830_M.jpg"/>
          <p:cNvPicPr>
            <a:picLocks noChangeAspect="1"/>
          </p:cNvPicPr>
          <p:nvPr userDrawn="1"/>
        </p:nvPicPr>
        <p:blipFill>
          <a:blip r:embed="rId2"/>
          <a:srcRect l="-78657" t="8341" r="-78657" b="39090"/>
          <a:stretch>
            <a:fillRect/>
          </a:stretch>
        </p:blipFill>
        <p:spPr>
          <a:xfrm>
            <a:off x="-7267159" y="0"/>
            <a:ext cx="23721597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654800" y="-25400"/>
            <a:ext cx="1803400" cy="1968500"/>
          </a:xfrm>
          <a:prstGeom prst="rect">
            <a:avLst/>
          </a:prstGeom>
          <a:solidFill>
            <a:srgbClr val="2C3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4800" y="824992"/>
            <a:ext cx="1803400" cy="111810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-25400"/>
            <a:ext cx="18013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8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3500" y="82550"/>
            <a:ext cx="9017000" cy="66929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04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4406900"/>
            <a:ext cx="78359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906713"/>
            <a:ext cx="78359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50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63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DE514-8987-7342-B435-824FCEB7DC06}" type="datetimeFigureOut">
              <a:rPr lang="en-US" altLang="x-none"/>
              <a:pPr/>
              <a:t>6/13/25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CECD10-3C10-6B44-B057-9EB74D2542E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521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C75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5" t="76337"/>
          <a:stretch/>
        </p:blipFill>
        <p:spPr>
          <a:xfrm>
            <a:off x="7630245" y="5328349"/>
            <a:ext cx="1513755" cy="15296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385" y="274638"/>
            <a:ext cx="86677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85" y="1600200"/>
            <a:ext cx="86677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8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49200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C3688"/>
          </a:solidFill>
          <a:latin typeface="Verdana"/>
          <a:ea typeface="+mn-ea"/>
          <a:cs typeface="Verdana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C75BB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2C3688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024" y="82550"/>
            <a:ext cx="9001952" cy="669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0" y="165100"/>
            <a:ext cx="86995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50" y="1473200"/>
            <a:ext cx="8699500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7" t="77211"/>
          <a:stretch/>
        </p:blipFill>
        <p:spPr>
          <a:xfrm>
            <a:off x="7696200" y="5384800"/>
            <a:ext cx="14478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l" defTabSz="457200" rtl="0" eaLnBrk="1" latinLnBrk="0" hangingPunct="1">
        <a:spcBef>
          <a:spcPct val="0"/>
        </a:spcBef>
        <a:spcAft>
          <a:spcPts val="1200"/>
        </a:spcAft>
        <a:buNone/>
        <a:defRPr sz="3200" kern="1200">
          <a:solidFill>
            <a:srgbClr val="2C3688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rgbClr val="2C3688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/>
        <a:buChar char="•"/>
        <a:defRPr sz="2000" kern="1200">
          <a:solidFill>
            <a:srgbClr val="2C3688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2000" kern="1200">
          <a:solidFill>
            <a:srgbClr val="2C3688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C368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2C368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274638"/>
            <a:ext cx="8667721" cy="1325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charset="0"/>
                <a:cs typeface="Verdana" charset="0"/>
              </a:rPr>
              <a:t>Who Represents your </a:t>
            </a:r>
            <a:br>
              <a:rPr lang="en-US" dirty="0">
                <a:latin typeface="Verdana" charset="0"/>
                <a:cs typeface="Verdana" charset="0"/>
              </a:rPr>
            </a:br>
            <a:r>
              <a:rPr lang="en-US" dirty="0">
                <a:latin typeface="Verdana" charset="0"/>
                <a:cs typeface="Verdana" charset="0"/>
              </a:rPr>
              <a:t>Biggest Managerial Challenge?</a:t>
            </a:r>
            <a:endParaRPr lang="en-US" dirty="0"/>
          </a:p>
        </p:txBody>
      </p:sp>
      <p:pic>
        <p:nvPicPr>
          <p:cNvPr id="5" name="Picture 4" descr="fox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1" y="3078284"/>
            <a:ext cx="512921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364591" y="1971762"/>
            <a:ext cx="5570515" cy="4154401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en-GB" sz="2800" dirty="0">
                <a:latin typeface="Verdana" charset="0"/>
                <a:cs typeface="ＭＳ Ｐゴシック" charset="0"/>
              </a:rPr>
              <a:t>Create your character.</a:t>
            </a:r>
          </a:p>
          <a:p>
            <a:pPr marL="514350" indent="-514350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en-GB" sz="2800" dirty="0">
                <a:latin typeface="Verdana" charset="0"/>
                <a:cs typeface="ＭＳ Ｐゴシック" charset="0"/>
              </a:rPr>
              <a:t>Name him or her.</a:t>
            </a:r>
          </a:p>
          <a:p>
            <a:pPr marL="514350" indent="-514350">
              <a:spcBef>
                <a:spcPct val="0"/>
              </a:spcBef>
              <a:buFont typeface="Arial"/>
              <a:buChar char="•"/>
            </a:pPr>
            <a:r>
              <a:rPr lang="en-GB" sz="2800" dirty="0">
                <a:latin typeface="Verdana" charset="0"/>
                <a:cs typeface="ＭＳ Ｐゴシック" charset="0"/>
              </a:rPr>
              <a:t>Identify the attributes or behaviours that you want to manage better.</a:t>
            </a:r>
          </a:p>
        </p:txBody>
      </p:sp>
    </p:spTree>
    <p:extLst>
      <p:ext uri="{BB962C8B-B14F-4D97-AF65-F5344CB8AC3E}">
        <p14:creationId xmlns:p14="http://schemas.microsoft.com/office/powerpoint/2010/main" val="61319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20743"/>
            <a:ext cx="8667721" cy="1143000"/>
          </a:xfrm>
        </p:spPr>
        <p:txBody>
          <a:bodyPr/>
          <a:lstStyle/>
          <a:p>
            <a:r>
              <a:rPr lang="en-US" dirty="0"/>
              <a:t>Manager Feedback Wheel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0850" y="1141518"/>
            <a:ext cx="8693150" cy="6202362"/>
            <a:chOff x="1085850" y="1052513"/>
            <a:chExt cx="8693150" cy="6202362"/>
          </a:xfrm>
        </p:grpSpPr>
        <p:grpSp>
          <p:nvGrpSpPr>
            <p:cNvPr id="7" name="Group 141"/>
            <p:cNvGrpSpPr>
              <a:grpSpLocks/>
            </p:cNvGrpSpPr>
            <p:nvPr/>
          </p:nvGrpSpPr>
          <p:grpSpPr bwMode="auto">
            <a:xfrm>
              <a:off x="1085850" y="1052513"/>
              <a:ext cx="8693150" cy="6202362"/>
              <a:chOff x="263843" y="786680"/>
              <a:chExt cx="9798079" cy="6992261"/>
            </a:xfrm>
          </p:grpSpPr>
          <p:grpSp>
            <p:nvGrpSpPr>
              <p:cNvPr id="9" name="Group 1"/>
              <p:cNvGrpSpPr>
                <a:grpSpLocks/>
              </p:cNvGrpSpPr>
              <p:nvPr/>
            </p:nvGrpSpPr>
            <p:grpSpPr bwMode="auto">
              <a:xfrm rot="1054331">
                <a:off x="2203013" y="1552289"/>
                <a:ext cx="4769725" cy="4769725"/>
                <a:chOff x="2697875" y="1886663"/>
                <a:chExt cx="3780000" cy="3780000"/>
              </a:xfrm>
            </p:grpSpPr>
            <p:sp>
              <p:nvSpPr>
                <p:cNvPr id="66" name="Decagon 65"/>
                <p:cNvSpPr>
                  <a:spLocks/>
                </p:cNvSpPr>
                <p:nvPr/>
              </p:nvSpPr>
              <p:spPr>
                <a:xfrm>
                  <a:off x="2698233" y="1886793"/>
                  <a:ext cx="3780386" cy="3779809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Decagon 66"/>
                <p:cNvSpPr>
                  <a:spLocks/>
                </p:cNvSpPr>
                <p:nvPr/>
              </p:nvSpPr>
              <p:spPr>
                <a:xfrm>
                  <a:off x="2878319" y="2066919"/>
                  <a:ext cx="3420214" cy="3419558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Decagon 67"/>
                <p:cNvSpPr>
                  <a:spLocks noChangeAspect="1"/>
                </p:cNvSpPr>
                <p:nvPr/>
              </p:nvSpPr>
              <p:spPr>
                <a:xfrm>
                  <a:off x="3055798" y="2247112"/>
                  <a:ext cx="3074222" cy="3059306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9" name="Decagon 68"/>
                <p:cNvSpPr>
                  <a:spLocks noChangeAspect="1"/>
                </p:cNvSpPr>
                <p:nvPr/>
              </p:nvSpPr>
              <p:spPr>
                <a:xfrm>
                  <a:off x="3242795" y="2421155"/>
                  <a:ext cx="2701288" cy="2700472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0" name="Decagon 69"/>
                <p:cNvSpPr>
                  <a:spLocks noChangeAspect="1"/>
                </p:cNvSpPr>
                <p:nvPr/>
              </p:nvSpPr>
              <p:spPr>
                <a:xfrm>
                  <a:off x="3420143" y="2606836"/>
                  <a:ext cx="2339699" cy="2340220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1" name="Decagon 70"/>
                <p:cNvSpPr>
                  <a:spLocks noChangeAspect="1"/>
                </p:cNvSpPr>
                <p:nvPr/>
              </p:nvSpPr>
              <p:spPr>
                <a:xfrm>
                  <a:off x="3606718" y="2802759"/>
                  <a:ext cx="1979527" cy="1979968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2" name="Decagon 71"/>
                <p:cNvSpPr/>
                <p:nvPr/>
              </p:nvSpPr>
              <p:spPr>
                <a:xfrm>
                  <a:off x="3783999" y="2988012"/>
                  <a:ext cx="1620773" cy="1619716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3" name="Decagon 72"/>
                <p:cNvSpPr/>
                <p:nvPr/>
              </p:nvSpPr>
              <p:spPr>
                <a:xfrm>
                  <a:off x="3962091" y="3165829"/>
                  <a:ext cx="1260601" cy="1260882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4" name="Decagon 73"/>
                <p:cNvSpPr>
                  <a:spLocks noChangeAspect="1"/>
                </p:cNvSpPr>
                <p:nvPr/>
              </p:nvSpPr>
              <p:spPr>
                <a:xfrm>
                  <a:off x="4139101" y="3327554"/>
                  <a:ext cx="900430" cy="899212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Decagon 74"/>
                <p:cNvSpPr>
                  <a:spLocks noChangeAspect="1"/>
                </p:cNvSpPr>
                <p:nvPr/>
              </p:nvSpPr>
              <p:spPr>
                <a:xfrm>
                  <a:off x="4327117" y="3503939"/>
                  <a:ext cx="538840" cy="540378"/>
                </a:xfrm>
                <a:prstGeom prst="decagon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cxnSp>
            <p:nvCxnSpPr>
              <p:cNvPr id="10" name="Straight Connector 9"/>
              <p:cNvCxnSpPr>
                <a:endCxn id="66" idx="8"/>
              </p:cNvCxnSpPr>
              <p:nvPr/>
            </p:nvCxnSpPr>
            <p:spPr>
              <a:xfrm flipV="1">
                <a:off x="4604628" y="1441701"/>
                <a:ext cx="0" cy="2469752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66" idx="7"/>
              </p:cNvCxnSpPr>
              <p:nvPr/>
            </p:nvCxnSpPr>
            <p:spPr>
              <a:xfrm>
                <a:off x="3192889" y="1949969"/>
                <a:ext cx="1402793" cy="1974011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66" idx="6"/>
              </p:cNvCxnSpPr>
              <p:nvPr/>
            </p:nvCxnSpPr>
            <p:spPr>
              <a:xfrm>
                <a:off x="2314354" y="3217059"/>
                <a:ext cx="2281328" cy="706921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66" idx="9"/>
              </p:cNvCxnSpPr>
              <p:nvPr/>
            </p:nvCxnSpPr>
            <p:spPr>
              <a:xfrm flipH="1">
                <a:off x="4604628" y="1885541"/>
                <a:ext cx="1406371" cy="2025912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66" idx="0"/>
              </p:cNvCxnSpPr>
              <p:nvPr/>
            </p:nvCxnSpPr>
            <p:spPr>
              <a:xfrm flipH="1">
                <a:off x="4604628" y="3115047"/>
                <a:ext cx="2267014" cy="808933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66" idx="1"/>
              </p:cNvCxnSpPr>
              <p:nvPr/>
            </p:nvCxnSpPr>
            <p:spPr>
              <a:xfrm flipH="1" flipV="1">
                <a:off x="4595682" y="3911453"/>
                <a:ext cx="2265224" cy="746294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66" idx="2"/>
              </p:cNvCxnSpPr>
              <p:nvPr/>
            </p:nvCxnSpPr>
            <p:spPr>
              <a:xfrm flipH="1" flipV="1">
                <a:off x="4595682" y="3911453"/>
                <a:ext cx="1386689" cy="2013384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66" idx="3"/>
              </p:cNvCxnSpPr>
              <p:nvPr/>
            </p:nvCxnSpPr>
            <p:spPr>
              <a:xfrm flipV="1">
                <a:off x="4570632" y="3923980"/>
                <a:ext cx="33996" cy="2509125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66" idx="5"/>
              </p:cNvCxnSpPr>
              <p:nvPr/>
            </p:nvCxnSpPr>
            <p:spPr>
              <a:xfrm flipV="1">
                <a:off x="2303618" y="3911453"/>
                <a:ext cx="2301010" cy="848306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6" idx="4"/>
              </p:cNvCxnSpPr>
              <p:nvPr/>
            </p:nvCxnSpPr>
            <p:spPr>
              <a:xfrm flipV="1">
                <a:off x="3166050" y="3911453"/>
                <a:ext cx="1438578" cy="2076023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38"/>
              <p:cNvGrpSpPr>
                <a:grpSpLocks/>
              </p:cNvGrpSpPr>
              <p:nvPr/>
            </p:nvGrpSpPr>
            <p:grpSpPr bwMode="auto">
              <a:xfrm>
                <a:off x="2522032" y="2669747"/>
                <a:ext cx="4133589" cy="3526052"/>
                <a:chOff x="2522032" y="2669747"/>
                <a:chExt cx="4133589" cy="3526052"/>
              </a:xfrm>
            </p:grpSpPr>
            <p:cxnSp>
              <p:nvCxnSpPr>
                <p:cNvPr id="57" name="Straight Connector 56"/>
                <p:cNvCxnSpPr>
                  <a:stCxn id="68" idx="6"/>
                  <a:endCxn id="72" idx="7"/>
                </p:cNvCxnSpPr>
                <p:nvPr/>
              </p:nvCxnSpPr>
              <p:spPr>
                <a:xfrm flipV="1">
                  <a:off x="2745570" y="3113258"/>
                  <a:ext cx="1243547" cy="239817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72" idx="7"/>
                  <a:endCxn id="72" idx="8"/>
                </p:cNvCxnSpPr>
                <p:nvPr/>
              </p:nvCxnSpPr>
              <p:spPr>
                <a:xfrm flipV="1">
                  <a:off x="3989117" y="2896707"/>
                  <a:ext cx="604776" cy="216551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72" idx="8"/>
                  <a:endCxn id="70" idx="9"/>
                </p:cNvCxnSpPr>
                <p:nvPr/>
              </p:nvCxnSpPr>
              <p:spPr>
                <a:xfrm flipV="1">
                  <a:off x="4593893" y="2669419"/>
                  <a:ext cx="876746" cy="227288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67" idx="0"/>
                  <a:endCxn id="70" idx="9"/>
                </p:cNvCxnSpPr>
                <p:nvPr/>
              </p:nvCxnSpPr>
              <p:spPr>
                <a:xfrm flipH="1" flipV="1">
                  <a:off x="5470638" y="2669419"/>
                  <a:ext cx="1184501" cy="522585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67" idx="1"/>
                  <a:endCxn id="67" idx="0"/>
                </p:cNvCxnSpPr>
                <p:nvPr/>
              </p:nvCxnSpPr>
              <p:spPr>
                <a:xfrm flipV="1">
                  <a:off x="6646194" y="3192004"/>
                  <a:ext cx="8946" cy="1395947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66" idx="2"/>
                  <a:endCxn id="67" idx="1"/>
                </p:cNvCxnSpPr>
                <p:nvPr/>
              </p:nvCxnSpPr>
              <p:spPr>
                <a:xfrm flipV="1">
                  <a:off x="5982372" y="4587951"/>
                  <a:ext cx="663822" cy="1336887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6" idx="2"/>
                  <a:endCxn id="67" idx="3"/>
                </p:cNvCxnSpPr>
                <p:nvPr/>
              </p:nvCxnSpPr>
              <p:spPr>
                <a:xfrm flipH="1">
                  <a:off x="4572422" y="5924838"/>
                  <a:ext cx="1409950" cy="270242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68" idx="4"/>
                  <a:endCxn id="67" idx="3"/>
                </p:cNvCxnSpPr>
                <p:nvPr/>
              </p:nvCxnSpPr>
              <p:spPr>
                <a:xfrm>
                  <a:off x="3439810" y="5597328"/>
                  <a:ext cx="1132612" cy="597752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68" idx="6"/>
                  <a:endCxn id="67" idx="5"/>
                </p:cNvCxnSpPr>
                <p:nvPr/>
              </p:nvCxnSpPr>
              <p:spPr>
                <a:xfrm flipH="1">
                  <a:off x="2521910" y="3353075"/>
                  <a:ext cx="223660" cy="1327939"/>
                </a:xfrm>
                <a:prstGeom prst="line">
                  <a:avLst/>
                </a:prstGeom>
                <a:ln w="38100">
                  <a:solidFill>
                    <a:srgbClr val="2C3688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4119735" y="1239467"/>
                <a:ext cx="434794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10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60888" y="1472125"/>
                <a:ext cx="434795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9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60888" y="1722680"/>
                <a:ext cx="434795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8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160888" y="1957128"/>
                <a:ext cx="434795" cy="312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7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160888" y="2204103"/>
                <a:ext cx="434795" cy="312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6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60888" y="2452867"/>
                <a:ext cx="434795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5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160888" y="2689104"/>
                <a:ext cx="434795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4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160888" y="2934290"/>
                <a:ext cx="434795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3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71623" y="3159790"/>
                <a:ext cx="433005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2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180570" y="3378130"/>
                <a:ext cx="434794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1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98463" y="3625105"/>
                <a:ext cx="434794" cy="3122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1C75BB"/>
                    </a:solidFill>
                    <a:latin typeface="Verdana"/>
                    <a:ea typeface="+mn-ea"/>
                    <a:cs typeface="Verdana"/>
                  </a:rPr>
                  <a:t>0</a:t>
                </a:r>
                <a:endParaRPr lang="en-US" sz="1000" b="1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97266" y="802787"/>
                <a:ext cx="1962836" cy="43668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TextBox 108"/>
              <p:cNvSpPr txBox="1">
                <a:spLocks noChangeArrowheads="1"/>
              </p:cNvSpPr>
              <p:nvPr/>
            </p:nvSpPr>
            <p:spPr bwMode="auto">
              <a:xfrm>
                <a:off x="3612408" y="786680"/>
                <a:ext cx="194692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Is able to adapt</a:t>
                </a:r>
                <a:b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</a:b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approach as needed</a:t>
                </a:r>
                <a:endParaRPr lang="en-US" sz="1000" b="1">
                  <a:solidFill>
                    <a:schemeClr val="bg1"/>
                  </a:solidFill>
                  <a:latin typeface="Verdana" charset="0"/>
                  <a:cs typeface="Verdana" charset="0"/>
                </a:endParaRPr>
              </a:p>
            </p:txBody>
          </p:sp>
          <p:grpSp>
            <p:nvGrpSpPr>
              <p:cNvPr id="34" name="Group 113"/>
              <p:cNvGrpSpPr>
                <a:grpSpLocks/>
              </p:cNvGrpSpPr>
              <p:nvPr/>
            </p:nvGrpSpPr>
            <p:grpSpPr bwMode="auto">
              <a:xfrm>
                <a:off x="6069581" y="1330605"/>
                <a:ext cx="1961514" cy="526117"/>
                <a:chOff x="6069581" y="1330605"/>
                <a:chExt cx="1961514" cy="526117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070046" y="1362956"/>
                  <a:ext cx="1961047" cy="43489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6084168" y="1330605"/>
                  <a:ext cx="1946927" cy="5261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r>
                    <a:rPr lang="en-US" sz="1000">
                      <a:solidFill>
                        <a:schemeClr val="bg1"/>
                      </a:solidFill>
                      <a:latin typeface="Verdana" charset="0"/>
                      <a:cs typeface="Verdana" charset="0"/>
                    </a:rPr>
                    <a:t>Analyses situations accurately and considers all options</a:t>
                  </a:r>
                  <a:endParaRPr lang="en-US" sz="1000" b="1">
                    <a:solidFill>
                      <a:schemeClr val="bg1"/>
                    </a:solidFill>
                    <a:latin typeface="Verdana" charset="0"/>
                    <a:cs typeface="Verdana" charset="0"/>
                  </a:endParaRPr>
                </a:p>
              </p:txBody>
            </p:sp>
          </p:grpSp>
          <p:grpSp>
            <p:nvGrpSpPr>
              <p:cNvPr id="35" name="Group 115"/>
              <p:cNvGrpSpPr>
                <a:grpSpLocks/>
              </p:cNvGrpSpPr>
              <p:nvPr/>
            </p:nvGrpSpPr>
            <p:grpSpPr bwMode="auto">
              <a:xfrm>
                <a:off x="6993595" y="2658199"/>
                <a:ext cx="1961514" cy="526117"/>
                <a:chOff x="6069581" y="1328634"/>
                <a:chExt cx="1961514" cy="526117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069299" y="1363119"/>
                  <a:ext cx="1961047" cy="4348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TextBox 117"/>
                <p:cNvSpPr txBox="1">
                  <a:spLocks noChangeArrowheads="1"/>
                </p:cNvSpPr>
                <p:nvPr/>
              </p:nvSpPr>
              <p:spPr bwMode="auto">
                <a:xfrm>
                  <a:off x="6084168" y="1328634"/>
                  <a:ext cx="1946927" cy="5261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r>
                    <a:rPr lang="en-US" sz="1000">
                      <a:solidFill>
                        <a:schemeClr val="bg1"/>
                      </a:solidFill>
                      <a:latin typeface="Verdana" charset="0"/>
                      <a:cs typeface="Verdana" charset="0"/>
                    </a:rPr>
                    <a:t>Creates and maintains</a:t>
                  </a:r>
                  <a:br>
                    <a:rPr lang="en-US" sz="1000">
                      <a:solidFill>
                        <a:schemeClr val="bg1"/>
                      </a:solidFill>
                      <a:latin typeface="Verdana" charset="0"/>
                      <a:cs typeface="Verdana" charset="0"/>
                    </a:rPr>
                  </a:br>
                  <a:r>
                    <a:rPr lang="en-US" sz="1000">
                      <a:solidFill>
                        <a:schemeClr val="bg1"/>
                      </a:solidFill>
                      <a:latin typeface="Verdana" charset="0"/>
                      <a:cs typeface="Verdana" charset="0"/>
                    </a:rPr>
                    <a:t>a great working atmosphere</a:t>
                  </a:r>
                  <a:endParaRPr lang="en-US" sz="1000" b="1">
                    <a:solidFill>
                      <a:schemeClr val="bg1"/>
                    </a:solidFill>
                    <a:latin typeface="Verdana" charset="0"/>
                    <a:cs typeface="Verdana" charset="0"/>
                  </a:endParaRP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6993313" y="4623744"/>
                <a:ext cx="1961047" cy="43489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TextBox 120"/>
              <p:cNvSpPr txBox="1">
                <a:spLocks noChangeArrowheads="1"/>
              </p:cNvSpPr>
              <p:nvPr/>
            </p:nvSpPr>
            <p:spPr bwMode="auto">
              <a:xfrm>
                <a:off x="7008182" y="4627864"/>
                <a:ext cx="1946927" cy="371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Gives feedback</a:t>
                </a:r>
                <a:b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</a:b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constructively</a:t>
                </a:r>
              </a:p>
            </p:txBody>
          </p:sp>
          <p:grpSp>
            <p:nvGrpSpPr>
              <p:cNvPr id="38" name="Group 121"/>
              <p:cNvGrpSpPr>
                <a:grpSpLocks/>
              </p:cNvGrpSpPr>
              <p:nvPr/>
            </p:nvGrpSpPr>
            <p:grpSpPr bwMode="auto">
              <a:xfrm>
                <a:off x="6012838" y="5959533"/>
                <a:ext cx="1961514" cy="436267"/>
                <a:chOff x="6069581" y="1362064"/>
                <a:chExt cx="1961514" cy="436267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6069533" y="1361373"/>
                  <a:ext cx="1961047" cy="43668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2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6084168" y="1367518"/>
                  <a:ext cx="1946927" cy="419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</a:pPr>
                  <a:r>
                    <a:rPr lang="en-US" sz="1000">
                      <a:solidFill>
                        <a:schemeClr val="bg1"/>
                      </a:solidFill>
                      <a:latin typeface="Verdana" charset="0"/>
                      <a:cs typeface="Verdana" charset="0"/>
                    </a:rPr>
                    <a:t>Influences and motivates others</a:t>
                  </a: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3597266" y="6501113"/>
                <a:ext cx="1962836" cy="4366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TextBox 126"/>
              <p:cNvSpPr txBox="1">
                <a:spLocks noChangeArrowheads="1"/>
              </p:cNvSpPr>
              <p:nvPr/>
            </p:nvSpPr>
            <p:spPr bwMode="auto">
              <a:xfrm>
                <a:off x="3612409" y="6622528"/>
                <a:ext cx="1946927" cy="23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Listens carefully</a:t>
                </a:r>
                <a:endParaRPr lang="en-US" sz="1000" b="1">
                  <a:solidFill>
                    <a:schemeClr val="bg1"/>
                  </a:solidFill>
                  <a:latin typeface="Verdana" charset="0"/>
                  <a:cs typeface="Verdana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81742" y="6055484"/>
                <a:ext cx="1961047" cy="4366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TextBox 129"/>
              <p:cNvSpPr txBox="1">
                <a:spLocks noChangeArrowheads="1"/>
              </p:cNvSpPr>
              <p:nvPr/>
            </p:nvSpPr>
            <p:spPr bwMode="auto">
              <a:xfrm>
                <a:off x="1196632" y="6162403"/>
                <a:ext cx="1946927" cy="23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Questions effectively</a:t>
                </a:r>
                <a:endParaRPr lang="en-US" sz="1000" b="1">
                  <a:solidFill>
                    <a:schemeClr val="bg1"/>
                  </a:solidFill>
                  <a:latin typeface="Verdana" charset="0"/>
                  <a:cs typeface="Verdana" charset="0"/>
                </a:endParaRPr>
              </a:p>
            </p:txBody>
          </p:sp>
          <p:grpSp>
            <p:nvGrpSpPr>
              <p:cNvPr id="43" name="Group 130"/>
              <p:cNvGrpSpPr>
                <a:grpSpLocks/>
              </p:cNvGrpSpPr>
              <p:nvPr/>
            </p:nvGrpSpPr>
            <p:grpSpPr bwMode="auto">
              <a:xfrm>
                <a:off x="263843" y="4627821"/>
                <a:ext cx="1961514" cy="436267"/>
                <a:chOff x="6069581" y="1234160"/>
                <a:chExt cx="1961514" cy="436267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069581" y="1233663"/>
                  <a:ext cx="1961047" cy="4366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TextBox 132"/>
                <p:cNvSpPr txBox="1">
                  <a:spLocks noChangeArrowheads="1"/>
                </p:cNvSpPr>
                <p:nvPr/>
              </p:nvSpPr>
              <p:spPr bwMode="auto">
                <a:xfrm>
                  <a:off x="6084168" y="1325746"/>
                  <a:ext cx="1946927" cy="233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</a:pPr>
                  <a:r>
                    <a:rPr lang="en-US" sz="1000">
                      <a:solidFill>
                        <a:schemeClr val="bg1"/>
                      </a:solidFill>
                      <a:latin typeface="Verdana" charset="0"/>
                      <a:cs typeface="Verdana" charset="0"/>
                    </a:rPr>
                    <a:t>Sets clear expectations</a:t>
                  </a:r>
                  <a:endParaRPr lang="en-US" sz="1000" b="1">
                    <a:solidFill>
                      <a:schemeClr val="bg1"/>
                    </a:solidFill>
                    <a:latin typeface="Verdana" charset="0"/>
                    <a:cs typeface="Verdana" charset="0"/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278157" y="2891338"/>
                <a:ext cx="1961047" cy="4366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TextBox 135"/>
              <p:cNvSpPr txBox="1">
                <a:spLocks noChangeArrowheads="1"/>
              </p:cNvSpPr>
              <p:nvPr/>
            </p:nvSpPr>
            <p:spPr bwMode="auto">
              <a:xfrm>
                <a:off x="292100" y="2977124"/>
                <a:ext cx="1946927" cy="23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Is supportive of others</a:t>
                </a:r>
                <a:endParaRPr lang="en-US" sz="1000" b="1">
                  <a:solidFill>
                    <a:schemeClr val="bg1"/>
                  </a:solidFill>
                  <a:latin typeface="Verdana" charset="0"/>
                  <a:cs typeface="Verdana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165638" y="1450649"/>
                <a:ext cx="1962837" cy="43489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TextBox 137"/>
              <p:cNvSpPr txBox="1">
                <a:spLocks noChangeArrowheads="1"/>
              </p:cNvSpPr>
              <p:nvPr/>
            </p:nvSpPr>
            <p:spPr bwMode="auto">
              <a:xfrm>
                <a:off x="1180956" y="1451524"/>
                <a:ext cx="1946927" cy="371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Takes the tough</a:t>
                </a:r>
                <a:b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</a:b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decisions well</a:t>
                </a:r>
                <a:endParaRPr lang="en-US" sz="1000" b="1">
                  <a:solidFill>
                    <a:schemeClr val="bg1"/>
                  </a:solidFill>
                  <a:latin typeface="Verdana" charset="0"/>
                  <a:cs typeface="Verdana" charset="0"/>
                </a:endParaRPr>
              </a:p>
            </p:txBody>
          </p:sp>
          <p:sp>
            <p:nvSpPr>
              <p:cNvPr id="48" name="TextBox 140"/>
              <p:cNvSpPr txBox="1">
                <a:spLocks noChangeArrowheads="1"/>
              </p:cNvSpPr>
              <p:nvPr/>
            </p:nvSpPr>
            <p:spPr bwMode="auto">
              <a:xfrm>
                <a:off x="9877256" y="7409609"/>
                <a:ext cx="1846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089275" y="4506913"/>
              <a:ext cx="811213" cy="812800"/>
            </a:xfrm>
            <a:prstGeom prst="line">
              <a:avLst/>
            </a:prstGeom>
            <a:ln w="38100">
              <a:solidFill>
                <a:srgbClr val="2C368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49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Bearer_Illustr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61"/>
            <a:ext cx="9144000" cy="66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0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079810" y="1025912"/>
            <a:ext cx="7162800" cy="4806176"/>
          </a:xfrm>
          <a:prstGeom prst="roundRect">
            <a:avLst>
              <a:gd name="adj" fmla="val 16667"/>
            </a:avLst>
          </a:prstGeom>
          <a:solidFill>
            <a:srgbClr val="1C75BB">
              <a:alpha val="3960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222250" y="142798"/>
            <a:ext cx="8699500" cy="740177"/>
          </a:xfrm>
        </p:spPr>
        <p:txBody>
          <a:bodyPr>
            <a:noAutofit/>
          </a:bodyPr>
          <a:lstStyle/>
          <a:p>
            <a:pPr algn="ctr" eaLnBrk="0" hangingPunct="0"/>
            <a:r>
              <a:rPr lang="en-GB" altLang="x-none" sz="4400" dirty="0">
                <a:latin typeface="Verdana" charset="0"/>
              </a:rPr>
              <a:t>Triangle of Responsibility</a:t>
            </a: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>
            <a:off x="2466182" y="1689894"/>
            <a:ext cx="4211637" cy="3478212"/>
          </a:xfrm>
          <a:prstGeom prst="triangle">
            <a:avLst>
              <a:gd name="adj" fmla="val 50000"/>
            </a:avLst>
          </a:prstGeom>
          <a:solidFill>
            <a:srgbClr val="2C3688"/>
          </a:solidFill>
          <a:ln w="311150">
            <a:solidFill>
              <a:srgbClr val="2C368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11" name="Picture 10" descr="IMG_2646M.jpg"/>
          <p:cNvPicPr>
            <a:picLocks noChangeAspect="1"/>
          </p:cNvPicPr>
          <p:nvPr/>
        </p:nvPicPr>
        <p:blipFill>
          <a:blip r:embed="rId2"/>
          <a:srcRect t="3650" r="3045" b="27836"/>
          <a:stretch>
            <a:fillRect/>
          </a:stretch>
        </p:blipFill>
        <p:spPr>
          <a:xfrm>
            <a:off x="5131689" y="1854310"/>
            <a:ext cx="1592554" cy="1592554"/>
          </a:xfrm>
          <a:prstGeom prst="triangle">
            <a:avLst/>
          </a:prstGeom>
          <a:noFill/>
          <a:ln w="317500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_9132M.jpg"/>
          <p:cNvPicPr>
            <a:picLocks noChangeAspect="1"/>
          </p:cNvPicPr>
          <p:nvPr/>
        </p:nvPicPr>
        <p:blipFill rotWithShape="1">
          <a:blip r:embed="rId3"/>
          <a:srcRect l="1803" r="58068" b="43212"/>
          <a:stretch/>
        </p:blipFill>
        <p:spPr>
          <a:xfrm>
            <a:off x="3775723" y="4376848"/>
            <a:ext cx="1592554" cy="1592554"/>
          </a:xfrm>
          <a:prstGeom prst="triangle">
            <a:avLst/>
          </a:prstGeom>
          <a:noFill/>
          <a:ln w="317500"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_9279M.jpg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7398" r="25825" b="5502"/>
          <a:stretch/>
        </p:blipFill>
        <p:spPr>
          <a:xfrm>
            <a:off x="2376156" y="1854310"/>
            <a:ext cx="1592554" cy="1592554"/>
          </a:xfrm>
          <a:prstGeom prst="triangle">
            <a:avLst/>
          </a:prstGeom>
          <a:noFill/>
          <a:ln w="317500" cmpd="sng">
            <a:solidFill>
              <a:schemeClr val="accent1"/>
            </a:solidFill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725998" y="3392176"/>
            <a:ext cx="241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x-none" sz="2000">
                <a:solidFill>
                  <a:schemeClr val="bg1"/>
                </a:solidFill>
                <a:latin typeface="Verdana" charset="0"/>
              </a:rPr>
              <a:t>The Planner</a:t>
            </a: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3361531" y="5910263"/>
            <a:ext cx="2420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x-none" sz="2000" dirty="0">
                <a:solidFill>
                  <a:srgbClr val="FFFFFF"/>
                </a:solidFill>
                <a:latin typeface="Verdana" charset="0"/>
              </a:rPr>
              <a:t>The Provider</a:t>
            </a:r>
          </a:p>
        </p:txBody>
      </p:sp>
      <p:sp>
        <p:nvSpPr>
          <p:cNvPr id="3081" name="TextBox 6"/>
          <p:cNvSpPr txBox="1">
            <a:spLocks noChangeArrowheads="1"/>
          </p:cNvSpPr>
          <p:nvPr/>
        </p:nvSpPr>
        <p:spPr bwMode="auto">
          <a:xfrm>
            <a:off x="2198939" y="3392176"/>
            <a:ext cx="2024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x-none" sz="2000">
                <a:solidFill>
                  <a:srgbClr val="FFFFFF"/>
                </a:solidFill>
                <a:latin typeface="Verdana" charset="0"/>
              </a:rPr>
              <a:t>The Protector</a:t>
            </a:r>
          </a:p>
        </p:txBody>
      </p:sp>
    </p:spTree>
    <p:extLst>
      <p:ext uri="{BB962C8B-B14F-4D97-AF65-F5344CB8AC3E}">
        <p14:creationId xmlns:p14="http://schemas.microsoft.com/office/powerpoint/2010/main" val="165295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4E334-6991-EC47-98E1-F4FBFF1AC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11300"/>
            <a:ext cx="4106369" cy="4731587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1A0FEA01-C8A6-7048-931F-4F4049200E24}"/>
              </a:ext>
            </a:extLst>
          </p:cNvPr>
          <p:cNvSpPr txBox="1">
            <a:spLocks/>
          </p:cNvSpPr>
          <p:nvPr/>
        </p:nvSpPr>
        <p:spPr>
          <a:xfrm>
            <a:off x="685800" y="317500"/>
            <a:ext cx="8458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492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b="1" dirty="0"/>
              <a:t>S</a:t>
            </a:r>
            <a:r>
              <a:rPr lang="en-US" dirty="0"/>
              <a:t>pecific: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1BBBABA-6F08-984D-A42A-66566A0E5DE4}"/>
              </a:ext>
            </a:extLst>
          </p:cNvPr>
          <p:cNvSpPr txBox="1">
            <a:spLocks/>
          </p:cNvSpPr>
          <p:nvPr/>
        </p:nvSpPr>
        <p:spPr>
          <a:xfrm>
            <a:off x="3692998" y="4263392"/>
            <a:ext cx="4622009" cy="1979495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“I will set my alarm</a:t>
            </a:r>
            <a:b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 so I get up </a:t>
            </a:r>
            <a:b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10 minutes earlier.”</a:t>
            </a:r>
            <a:endParaRPr lang="en-GB" sz="3000" i="1" dirty="0">
              <a:solidFill>
                <a:srgbClr val="2C3688"/>
              </a:solidFill>
              <a:latin typeface="Verdana"/>
              <a:cs typeface="Verdana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12037CE-583A-5B4F-8F0A-8224B3A89434}"/>
              </a:ext>
            </a:extLst>
          </p:cNvPr>
          <p:cNvSpPr txBox="1">
            <a:spLocks/>
          </p:cNvSpPr>
          <p:nvPr/>
        </p:nvSpPr>
        <p:spPr>
          <a:xfrm>
            <a:off x="3780547" y="1511300"/>
            <a:ext cx="4622009" cy="1727200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i="1" dirty="0">
                <a:solidFill>
                  <a:srgbClr val="4768A2"/>
                </a:solidFill>
                <a:latin typeface="Verdana"/>
                <a:cs typeface="Verdana"/>
              </a:rPr>
              <a:t>“I probably need to </a:t>
            </a:r>
            <a:br>
              <a:rPr lang="en-US" sz="3000" i="1" dirty="0">
                <a:solidFill>
                  <a:srgbClr val="4768A2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4768A2"/>
                </a:solidFill>
                <a:latin typeface="Verdana"/>
                <a:cs typeface="Verdana"/>
              </a:rPr>
              <a:t>get better at my timekeeping.”</a:t>
            </a:r>
            <a:r>
              <a:rPr lang="en-GB" sz="3000" dirty="0">
                <a:solidFill>
                  <a:srgbClr val="4768A2"/>
                </a:solidFill>
                <a:latin typeface="Verdana"/>
                <a:cs typeface="Verdana"/>
              </a:rPr>
              <a:t> </a:t>
            </a:r>
            <a:endParaRPr lang="en-US" sz="3000" dirty="0">
              <a:solidFill>
                <a:srgbClr val="4768A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231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58068A-2F7A-A743-BD86-F510A620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98" y="2015936"/>
            <a:ext cx="4416003" cy="3312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1AA76069-87FE-4C40-B30A-EC9530B7B440}"/>
              </a:ext>
            </a:extLst>
          </p:cNvPr>
          <p:cNvSpPr txBox="1">
            <a:spLocks/>
          </p:cNvSpPr>
          <p:nvPr/>
        </p:nvSpPr>
        <p:spPr>
          <a:xfrm>
            <a:off x="685799" y="317500"/>
            <a:ext cx="8458201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492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b="1" dirty="0"/>
              <a:t>M</a:t>
            </a:r>
            <a:r>
              <a:rPr lang="en-US" dirty="0"/>
              <a:t>easurable: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F2FA6B8-DB9E-1043-81F5-1A98A10593C2}"/>
              </a:ext>
            </a:extLst>
          </p:cNvPr>
          <p:cNvSpPr txBox="1">
            <a:spLocks/>
          </p:cNvSpPr>
          <p:nvPr/>
        </p:nvSpPr>
        <p:spPr>
          <a:xfrm>
            <a:off x="136187" y="5165388"/>
            <a:ext cx="7928043" cy="1624518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“You must be at your desk, logged on to your computer by 8:30am every morning.”</a:t>
            </a:r>
            <a:endParaRPr lang="en-GB" sz="3000" i="1" dirty="0">
              <a:solidFill>
                <a:srgbClr val="2C3688"/>
              </a:solidFill>
              <a:latin typeface="Verdana"/>
              <a:cs typeface="Verdana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F975779-6445-4B49-968B-498EB31A2F75}"/>
              </a:ext>
            </a:extLst>
          </p:cNvPr>
          <p:cNvSpPr txBox="1">
            <a:spLocks/>
          </p:cNvSpPr>
          <p:nvPr/>
        </p:nvSpPr>
        <p:spPr>
          <a:xfrm>
            <a:off x="685799" y="1200584"/>
            <a:ext cx="8191501" cy="977899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  <a:t>“Just stop being so late all the time</a:t>
            </a:r>
            <a:r>
              <a:rPr lang="en-US" sz="2800" i="1" dirty="0">
                <a:solidFill>
                  <a:srgbClr val="1C75BB"/>
                </a:solidFill>
                <a:latin typeface="Verdana"/>
                <a:cs typeface="Verdana"/>
              </a:rPr>
              <a:t>.”</a:t>
            </a:r>
            <a:endParaRPr lang="en-GB" sz="2800" i="1" dirty="0">
              <a:solidFill>
                <a:srgbClr val="1C75BB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90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28878-E0D1-A64A-8911-FC890D21D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10094"/>
          <a:stretch/>
        </p:blipFill>
        <p:spPr>
          <a:xfrm>
            <a:off x="297371" y="1918084"/>
            <a:ext cx="4176222" cy="3813975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5088659C-3B5C-0944-B2E4-FA2928D8AB57}"/>
              </a:ext>
            </a:extLst>
          </p:cNvPr>
          <p:cNvSpPr txBox="1">
            <a:spLocks/>
          </p:cNvSpPr>
          <p:nvPr/>
        </p:nvSpPr>
        <p:spPr>
          <a:xfrm>
            <a:off x="673101" y="304800"/>
            <a:ext cx="84709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492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b="1" dirty="0"/>
              <a:t>A</a:t>
            </a:r>
            <a:r>
              <a:rPr lang="en-US" dirty="0"/>
              <a:t>chievable: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AD98FDE-41A0-3148-8755-A2E72A15B826}"/>
              </a:ext>
            </a:extLst>
          </p:cNvPr>
          <p:cNvSpPr txBox="1">
            <a:spLocks/>
          </p:cNvSpPr>
          <p:nvPr/>
        </p:nvSpPr>
        <p:spPr>
          <a:xfrm>
            <a:off x="4352879" y="1499299"/>
            <a:ext cx="4689522" cy="1285804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  <a:t>“Just stop being so </a:t>
            </a:r>
            <a:b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  <a:t>late all the time.”</a:t>
            </a:r>
            <a:endParaRPr lang="en-GB" sz="3000" i="1" dirty="0">
              <a:solidFill>
                <a:srgbClr val="1C75BB"/>
              </a:solidFill>
              <a:latin typeface="Verdana"/>
              <a:cs typeface="Verdana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CA362C-BFCE-B24E-9C00-BC83EE407217}"/>
              </a:ext>
            </a:extLst>
          </p:cNvPr>
          <p:cNvSpPr txBox="1">
            <a:spLocks/>
          </p:cNvSpPr>
          <p:nvPr/>
        </p:nvSpPr>
        <p:spPr>
          <a:xfrm>
            <a:off x="4473593" y="2889070"/>
            <a:ext cx="4568808" cy="2842989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  <a:t>“You must be at your desk, logged on to your computer by 8:30am every morning.”</a:t>
            </a:r>
            <a:endParaRPr lang="en-GB" sz="3000" i="1" dirty="0">
              <a:solidFill>
                <a:srgbClr val="1C75BB"/>
              </a:solidFill>
              <a:latin typeface="Verdana"/>
              <a:cs typeface="Verdana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95DBDCF-296B-F44F-973E-67A93E1D8152}"/>
              </a:ext>
            </a:extLst>
          </p:cNvPr>
          <p:cNvSpPr txBox="1">
            <a:spLocks/>
          </p:cNvSpPr>
          <p:nvPr/>
        </p:nvSpPr>
        <p:spPr>
          <a:xfrm>
            <a:off x="4473593" y="3080528"/>
            <a:ext cx="4568808" cy="3147684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“You must be at your desk, logged on to your computer ready to commence work at 9:15am every morning.”</a:t>
            </a:r>
            <a:endParaRPr lang="en-GB" sz="3000" i="1" dirty="0">
              <a:solidFill>
                <a:srgbClr val="2C368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26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8BDAE5E-7E22-EF42-B7C0-EDB0E6826837}"/>
              </a:ext>
            </a:extLst>
          </p:cNvPr>
          <p:cNvSpPr txBox="1">
            <a:spLocks/>
          </p:cNvSpPr>
          <p:nvPr/>
        </p:nvSpPr>
        <p:spPr>
          <a:xfrm>
            <a:off x="698500" y="304800"/>
            <a:ext cx="843279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492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b="1" dirty="0"/>
              <a:t>R</a:t>
            </a:r>
            <a:r>
              <a:rPr lang="en-US" dirty="0"/>
              <a:t>elevant: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F2243-EF3F-CA40-A987-362CB487F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7" y="1434308"/>
            <a:ext cx="8117646" cy="335358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76035B8-B9C1-8A4E-87F8-3C03F7DD8966}"/>
              </a:ext>
            </a:extLst>
          </p:cNvPr>
          <p:cNvSpPr txBox="1">
            <a:spLocks/>
          </p:cNvSpPr>
          <p:nvPr/>
        </p:nvSpPr>
        <p:spPr>
          <a:xfrm>
            <a:off x="114300" y="4504777"/>
            <a:ext cx="8516523" cy="2070108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  <a:t>“You must be at your desk, logged on </a:t>
            </a:r>
            <a:b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  <a:t>to your computer ready to commence </a:t>
            </a:r>
            <a:b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  <a:t>work at 9:15am every morning.”</a:t>
            </a:r>
            <a:endParaRPr lang="en-GB" sz="3000" i="1" dirty="0">
              <a:solidFill>
                <a:srgbClr val="1C75BB"/>
              </a:solidFill>
              <a:latin typeface="Verdana"/>
              <a:cs typeface="Verdana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C9E0E15-BF52-6B47-A905-B6DECF2DB162}"/>
              </a:ext>
            </a:extLst>
          </p:cNvPr>
          <p:cNvSpPr txBox="1">
            <a:spLocks/>
          </p:cNvSpPr>
          <p:nvPr/>
        </p:nvSpPr>
        <p:spPr>
          <a:xfrm>
            <a:off x="0" y="4515358"/>
            <a:ext cx="8618121" cy="2070108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“You must report to the Checkout </a:t>
            </a:r>
            <a:b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Supervisor ready to commence work </a:t>
            </a:r>
            <a:b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by 9:15am every morning.”</a:t>
            </a:r>
            <a:endParaRPr lang="en-GB" sz="3000" i="1" dirty="0">
              <a:solidFill>
                <a:srgbClr val="2C368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72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89FB27-CEE6-714E-8C42-0694683D1E6B}"/>
              </a:ext>
            </a:extLst>
          </p:cNvPr>
          <p:cNvSpPr txBox="1">
            <a:spLocks/>
          </p:cNvSpPr>
          <p:nvPr/>
        </p:nvSpPr>
        <p:spPr>
          <a:xfrm>
            <a:off x="698500" y="292100"/>
            <a:ext cx="84455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492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b="1" dirty="0"/>
              <a:t>T</a:t>
            </a:r>
            <a:r>
              <a:rPr lang="en-US" dirty="0"/>
              <a:t>ime Based: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2AC70-D888-F347-8F11-9BF125CCE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050184"/>
            <a:ext cx="3446353" cy="344635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40B4A41-3049-8247-916D-F962A5D13228}"/>
              </a:ext>
            </a:extLst>
          </p:cNvPr>
          <p:cNvSpPr txBox="1">
            <a:spLocks/>
          </p:cNvSpPr>
          <p:nvPr/>
        </p:nvSpPr>
        <p:spPr>
          <a:xfrm>
            <a:off x="4064000" y="838200"/>
            <a:ext cx="4695808" cy="5779937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“Your target for Quarter 2 is to have </a:t>
            </a:r>
            <a:b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a 100% record of reporting to the Checkout Supervisor ready to commence work by 9:15am </a:t>
            </a:r>
            <a:b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US" sz="3000" i="1" dirty="0">
                <a:solidFill>
                  <a:srgbClr val="2C3688"/>
                </a:solidFill>
                <a:latin typeface="Verdana"/>
                <a:cs typeface="Verdana"/>
              </a:rPr>
              <a:t>every morning.”</a:t>
            </a:r>
            <a:endParaRPr lang="en-GB" sz="3000" i="1" dirty="0">
              <a:solidFill>
                <a:srgbClr val="2C3688"/>
              </a:solidFill>
              <a:latin typeface="Verdana"/>
              <a:cs typeface="Verdana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C8182B6-BFE4-B647-9760-DABD1669209F}"/>
              </a:ext>
            </a:extLst>
          </p:cNvPr>
          <p:cNvSpPr txBox="1">
            <a:spLocks/>
          </p:cNvSpPr>
          <p:nvPr/>
        </p:nvSpPr>
        <p:spPr>
          <a:xfrm>
            <a:off x="4178410" y="838200"/>
            <a:ext cx="4597400" cy="5779937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i="1" dirty="0">
                <a:solidFill>
                  <a:srgbClr val="1C75BB"/>
                </a:solidFill>
                <a:latin typeface="Verdana"/>
                <a:cs typeface="Verdana"/>
              </a:rPr>
              <a:t>“You must report to the Checkout Supervisor ready to commence work by 9:15am every morning.”</a:t>
            </a:r>
            <a:endParaRPr lang="en-GB" sz="3000" i="1" dirty="0">
              <a:solidFill>
                <a:srgbClr val="1C75BB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738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20743"/>
            <a:ext cx="8667721" cy="1143000"/>
          </a:xfrm>
        </p:spPr>
        <p:txBody>
          <a:bodyPr/>
          <a:lstStyle/>
          <a:p>
            <a:r>
              <a:rPr lang="en-US" dirty="0"/>
              <a:t>Manager Feedback Wheel</a:t>
            </a:r>
          </a:p>
        </p:txBody>
      </p: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450850" y="1141518"/>
            <a:ext cx="8693150" cy="6202362"/>
            <a:chOff x="263843" y="786680"/>
            <a:chExt cx="9798079" cy="6992261"/>
          </a:xfrm>
        </p:grpSpPr>
        <p:grpSp>
          <p:nvGrpSpPr>
            <p:cNvPr id="9" name="Group 1"/>
            <p:cNvGrpSpPr>
              <a:grpSpLocks/>
            </p:cNvGrpSpPr>
            <p:nvPr/>
          </p:nvGrpSpPr>
          <p:grpSpPr bwMode="auto">
            <a:xfrm rot="1054331">
              <a:off x="2203013" y="1552289"/>
              <a:ext cx="4769725" cy="4769725"/>
              <a:chOff x="2697875" y="1886663"/>
              <a:chExt cx="3780000" cy="3780000"/>
            </a:xfrm>
          </p:grpSpPr>
          <p:sp>
            <p:nvSpPr>
              <p:cNvPr id="66" name="Decagon 65"/>
              <p:cNvSpPr>
                <a:spLocks/>
              </p:cNvSpPr>
              <p:nvPr/>
            </p:nvSpPr>
            <p:spPr>
              <a:xfrm>
                <a:off x="2698233" y="1886793"/>
                <a:ext cx="3780386" cy="3779809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Decagon 66"/>
              <p:cNvSpPr>
                <a:spLocks/>
              </p:cNvSpPr>
              <p:nvPr/>
            </p:nvSpPr>
            <p:spPr>
              <a:xfrm>
                <a:off x="2878319" y="2066919"/>
                <a:ext cx="3420214" cy="3419558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Decagon 67"/>
              <p:cNvSpPr>
                <a:spLocks noChangeAspect="1"/>
              </p:cNvSpPr>
              <p:nvPr/>
            </p:nvSpPr>
            <p:spPr>
              <a:xfrm>
                <a:off x="3055798" y="2247112"/>
                <a:ext cx="3074222" cy="3059306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Decagon 68"/>
              <p:cNvSpPr>
                <a:spLocks noChangeAspect="1"/>
              </p:cNvSpPr>
              <p:nvPr/>
            </p:nvSpPr>
            <p:spPr>
              <a:xfrm>
                <a:off x="3242795" y="2421155"/>
                <a:ext cx="2701288" cy="2700472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Decagon 69"/>
              <p:cNvSpPr>
                <a:spLocks noChangeAspect="1"/>
              </p:cNvSpPr>
              <p:nvPr/>
            </p:nvSpPr>
            <p:spPr>
              <a:xfrm>
                <a:off x="3420143" y="2606836"/>
                <a:ext cx="2339699" cy="2340220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Decagon 70"/>
              <p:cNvSpPr>
                <a:spLocks noChangeAspect="1"/>
              </p:cNvSpPr>
              <p:nvPr/>
            </p:nvSpPr>
            <p:spPr>
              <a:xfrm>
                <a:off x="3606718" y="2802759"/>
                <a:ext cx="1979527" cy="1979968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Decagon 71"/>
              <p:cNvSpPr/>
              <p:nvPr/>
            </p:nvSpPr>
            <p:spPr>
              <a:xfrm>
                <a:off x="3783999" y="2988012"/>
                <a:ext cx="1620773" cy="1619716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Decagon 72"/>
              <p:cNvSpPr/>
              <p:nvPr/>
            </p:nvSpPr>
            <p:spPr>
              <a:xfrm>
                <a:off x="3962091" y="3165829"/>
                <a:ext cx="1260601" cy="1260882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Decagon 73"/>
              <p:cNvSpPr>
                <a:spLocks noChangeAspect="1"/>
              </p:cNvSpPr>
              <p:nvPr/>
            </p:nvSpPr>
            <p:spPr>
              <a:xfrm>
                <a:off x="4139101" y="3327554"/>
                <a:ext cx="900430" cy="899212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Decagon 74"/>
              <p:cNvSpPr>
                <a:spLocks noChangeAspect="1"/>
              </p:cNvSpPr>
              <p:nvPr/>
            </p:nvSpPr>
            <p:spPr>
              <a:xfrm>
                <a:off x="4327117" y="3503939"/>
                <a:ext cx="538840" cy="540378"/>
              </a:xfrm>
              <a:prstGeom prst="decagon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0" name="Straight Connector 9"/>
            <p:cNvCxnSpPr>
              <a:endCxn id="66" idx="8"/>
            </p:cNvCxnSpPr>
            <p:nvPr/>
          </p:nvCxnSpPr>
          <p:spPr>
            <a:xfrm flipV="1">
              <a:off x="4604628" y="1441701"/>
              <a:ext cx="0" cy="2469752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6" idx="7"/>
            </p:cNvCxnSpPr>
            <p:nvPr/>
          </p:nvCxnSpPr>
          <p:spPr>
            <a:xfrm>
              <a:off x="3192889" y="1949969"/>
              <a:ext cx="1402793" cy="1974011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6" idx="6"/>
            </p:cNvCxnSpPr>
            <p:nvPr/>
          </p:nvCxnSpPr>
          <p:spPr>
            <a:xfrm>
              <a:off x="2314354" y="3217059"/>
              <a:ext cx="2281328" cy="706921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6" idx="9"/>
            </p:cNvCxnSpPr>
            <p:nvPr/>
          </p:nvCxnSpPr>
          <p:spPr>
            <a:xfrm flipH="1">
              <a:off x="4604628" y="1885541"/>
              <a:ext cx="1406371" cy="2025912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6" idx="0"/>
            </p:cNvCxnSpPr>
            <p:nvPr/>
          </p:nvCxnSpPr>
          <p:spPr>
            <a:xfrm flipH="1">
              <a:off x="4604628" y="3115047"/>
              <a:ext cx="2267014" cy="808933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6" idx="1"/>
            </p:cNvCxnSpPr>
            <p:nvPr/>
          </p:nvCxnSpPr>
          <p:spPr>
            <a:xfrm flipH="1" flipV="1">
              <a:off x="4595682" y="3911453"/>
              <a:ext cx="2265224" cy="746294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6" idx="2"/>
            </p:cNvCxnSpPr>
            <p:nvPr/>
          </p:nvCxnSpPr>
          <p:spPr>
            <a:xfrm flipH="1" flipV="1">
              <a:off x="4595682" y="3911453"/>
              <a:ext cx="1386689" cy="2013384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6" idx="3"/>
            </p:cNvCxnSpPr>
            <p:nvPr/>
          </p:nvCxnSpPr>
          <p:spPr>
            <a:xfrm flipV="1">
              <a:off x="4570632" y="3923980"/>
              <a:ext cx="33996" cy="2509125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6" idx="5"/>
            </p:cNvCxnSpPr>
            <p:nvPr/>
          </p:nvCxnSpPr>
          <p:spPr>
            <a:xfrm flipV="1">
              <a:off x="2303618" y="3911453"/>
              <a:ext cx="2301010" cy="848306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6" idx="4"/>
            </p:cNvCxnSpPr>
            <p:nvPr/>
          </p:nvCxnSpPr>
          <p:spPr>
            <a:xfrm flipV="1">
              <a:off x="3166050" y="3911453"/>
              <a:ext cx="1438578" cy="2076023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19735" y="1239467"/>
              <a:ext cx="434794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10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0888" y="1472125"/>
              <a:ext cx="434795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9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60888" y="1722680"/>
              <a:ext cx="434795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8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0888" y="1957128"/>
              <a:ext cx="434795" cy="3122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7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60888" y="2204103"/>
              <a:ext cx="434795" cy="3122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6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60888" y="2452867"/>
              <a:ext cx="434795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5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60888" y="2689104"/>
              <a:ext cx="434795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4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60888" y="2934290"/>
              <a:ext cx="434795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3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71623" y="3159790"/>
              <a:ext cx="433005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2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80570" y="3378130"/>
              <a:ext cx="434794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1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98463" y="3625105"/>
              <a:ext cx="434794" cy="31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1C75BB"/>
                  </a:solidFill>
                  <a:latin typeface="Verdana"/>
                  <a:ea typeface="+mn-ea"/>
                  <a:cs typeface="Verdana"/>
                </a:rPr>
                <a:t>0</a:t>
              </a:r>
              <a:endParaRPr lang="en-US" sz="1000" b="1" dirty="0">
                <a:solidFill>
                  <a:srgbClr val="1C75BB"/>
                </a:solidFill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97266" y="802787"/>
              <a:ext cx="1962836" cy="4366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TextBox 108"/>
            <p:cNvSpPr txBox="1">
              <a:spLocks noChangeArrowheads="1"/>
            </p:cNvSpPr>
            <p:nvPr/>
          </p:nvSpPr>
          <p:spPr bwMode="auto">
            <a:xfrm>
              <a:off x="3612408" y="786680"/>
              <a:ext cx="19469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Is able to adapt</a:t>
              </a:r>
              <a:b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</a:br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approach as needed</a:t>
              </a:r>
              <a:endParaRPr lang="en-US" sz="1000" b="1">
                <a:solidFill>
                  <a:schemeClr val="bg1"/>
                </a:solidFill>
                <a:latin typeface="Verdana" charset="0"/>
                <a:cs typeface="Verdana" charset="0"/>
              </a:endParaRPr>
            </a:p>
          </p:txBody>
        </p:sp>
        <p:grpSp>
          <p:nvGrpSpPr>
            <p:cNvPr id="34" name="Group 113"/>
            <p:cNvGrpSpPr>
              <a:grpSpLocks/>
            </p:cNvGrpSpPr>
            <p:nvPr/>
          </p:nvGrpSpPr>
          <p:grpSpPr bwMode="auto">
            <a:xfrm>
              <a:off x="6069581" y="1330605"/>
              <a:ext cx="1961514" cy="526117"/>
              <a:chOff x="6069581" y="1330605"/>
              <a:chExt cx="1961514" cy="52611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070046" y="1362956"/>
                <a:ext cx="1961047" cy="4348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111"/>
              <p:cNvSpPr txBox="1">
                <a:spLocks noChangeArrowheads="1"/>
              </p:cNvSpPr>
              <p:nvPr/>
            </p:nvSpPr>
            <p:spPr bwMode="auto">
              <a:xfrm>
                <a:off x="6084168" y="1330605"/>
                <a:ext cx="1946927" cy="526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Analyses situations accurately and considers all options</a:t>
                </a:r>
                <a:endParaRPr lang="en-US" sz="1000" b="1">
                  <a:solidFill>
                    <a:schemeClr val="bg1"/>
                  </a:solidFill>
                  <a:latin typeface="Verdana" charset="0"/>
                  <a:cs typeface="Verdana" charset="0"/>
                </a:endParaRPr>
              </a:p>
            </p:txBody>
          </p:sp>
        </p:grpSp>
        <p:grpSp>
          <p:nvGrpSpPr>
            <p:cNvPr id="35" name="Group 115"/>
            <p:cNvGrpSpPr>
              <a:grpSpLocks/>
            </p:cNvGrpSpPr>
            <p:nvPr/>
          </p:nvGrpSpPr>
          <p:grpSpPr bwMode="auto">
            <a:xfrm>
              <a:off x="6993595" y="2658199"/>
              <a:ext cx="1961514" cy="526117"/>
              <a:chOff x="6069581" y="1328634"/>
              <a:chExt cx="1961514" cy="526117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069299" y="1363119"/>
                <a:ext cx="1961047" cy="4348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TextBox 117"/>
              <p:cNvSpPr txBox="1">
                <a:spLocks noChangeArrowheads="1"/>
              </p:cNvSpPr>
              <p:nvPr/>
            </p:nvSpPr>
            <p:spPr bwMode="auto">
              <a:xfrm>
                <a:off x="6084168" y="1328634"/>
                <a:ext cx="1946927" cy="526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Creates and maintains</a:t>
                </a:r>
                <a:b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</a:b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a great working atmosphere</a:t>
                </a:r>
                <a:endParaRPr lang="en-US" sz="1000" b="1">
                  <a:solidFill>
                    <a:schemeClr val="bg1"/>
                  </a:solidFill>
                  <a:latin typeface="Verdana" charset="0"/>
                  <a:cs typeface="Verdana" charset="0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993313" y="4623744"/>
              <a:ext cx="1961047" cy="4348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TextBox 120"/>
            <p:cNvSpPr txBox="1">
              <a:spLocks noChangeArrowheads="1"/>
            </p:cNvSpPr>
            <p:nvPr/>
          </p:nvSpPr>
          <p:spPr bwMode="auto">
            <a:xfrm>
              <a:off x="7008182" y="4627864"/>
              <a:ext cx="1946927" cy="37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Gives feedback</a:t>
              </a:r>
              <a:b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</a:br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constructively</a:t>
              </a:r>
            </a:p>
          </p:txBody>
        </p:sp>
        <p:grpSp>
          <p:nvGrpSpPr>
            <p:cNvPr id="38" name="Group 121"/>
            <p:cNvGrpSpPr>
              <a:grpSpLocks/>
            </p:cNvGrpSpPr>
            <p:nvPr/>
          </p:nvGrpSpPr>
          <p:grpSpPr bwMode="auto">
            <a:xfrm>
              <a:off x="6012838" y="5959533"/>
              <a:ext cx="1961514" cy="436267"/>
              <a:chOff x="6069581" y="1362064"/>
              <a:chExt cx="1961514" cy="43626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069533" y="1361373"/>
                <a:ext cx="1961047" cy="436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TextBox 123"/>
              <p:cNvSpPr txBox="1">
                <a:spLocks noChangeArrowheads="1"/>
              </p:cNvSpPr>
              <p:nvPr/>
            </p:nvSpPr>
            <p:spPr bwMode="auto">
              <a:xfrm>
                <a:off x="6084168" y="1367518"/>
                <a:ext cx="1946927" cy="41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Influences and motivates others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597266" y="6501113"/>
              <a:ext cx="1962836" cy="43668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TextBox 126"/>
            <p:cNvSpPr txBox="1">
              <a:spLocks noChangeArrowheads="1"/>
            </p:cNvSpPr>
            <p:nvPr/>
          </p:nvSpPr>
          <p:spPr bwMode="auto">
            <a:xfrm>
              <a:off x="3612409" y="6622528"/>
              <a:ext cx="1946927" cy="23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Listens carefully</a:t>
              </a:r>
              <a:endParaRPr lang="en-US" sz="1000" b="1">
                <a:solidFill>
                  <a:schemeClr val="bg1"/>
                </a:solidFill>
                <a:latin typeface="Verdana" charset="0"/>
                <a:cs typeface="Verdana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1742" y="6055484"/>
              <a:ext cx="1961047" cy="4366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TextBox 129"/>
            <p:cNvSpPr txBox="1">
              <a:spLocks noChangeArrowheads="1"/>
            </p:cNvSpPr>
            <p:nvPr/>
          </p:nvSpPr>
          <p:spPr bwMode="auto">
            <a:xfrm>
              <a:off x="1196632" y="6162403"/>
              <a:ext cx="1946927" cy="23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Questions effectively</a:t>
              </a:r>
              <a:endParaRPr lang="en-US" sz="1000" b="1">
                <a:solidFill>
                  <a:schemeClr val="bg1"/>
                </a:solidFill>
                <a:latin typeface="Verdana" charset="0"/>
                <a:cs typeface="Verdana" charset="0"/>
              </a:endParaRPr>
            </a:p>
          </p:txBody>
        </p:sp>
        <p:grpSp>
          <p:nvGrpSpPr>
            <p:cNvPr id="43" name="Group 130"/>
            <p:cNvGrpSpPr>
              <a:grpSpLocks/>
            </p:cNvGrpSpPr>
            <p:nvPr/>
          </p:nvGrpSpPr>
          <p:grpSpPr bwMode="auto">
            <a:xfrm>
              <a:off x="263843" y="4627821"/>
              <a:ext cx="1961514" cy="436267"/>
              <a:chOff x="6069581" y="1234160"/>
              <a:chExt cx="1961514" cy="43626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069581" y="1233663"/>
                <a:ext cx="1961047" cy="4366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TextBox 132"/>
              <p:cNvSpPr txBox="1">
                <a:spLocks noChangeArrowheads="1"/>
              </p:cNvSpPr>
              <p:nvPr/>
            </p:nvSpPr>
            <p:spPr bwMode="auto">
              <a:xfrm>
                <a:off x="6084168" y="1325746"/>
                <a:ext cx="1946927" cy="23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Verdana" charset="0"/>
                    <a:cs typeface="Verdana" charset="0"/>
                  </a:rPr>
                  <a:t>Sets clear expectations</a:t>
                </a:r>
                <a:endParaRPr lang="en-US" sz="1000" b="1">
                  <a:solidFill>
                    <a:schemeClr val="bg1"/>
                  </a:solidFill>
                  <a:latin typeface="Verdana" charset="0"/>
                  <a:cs typeface="Verdana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78157" y="2891338"/>
              <a:ext cx="1961047" cy="43668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TextBox 135"/>
            <p:cNvSpPr txBox="1">
              <a:spLocks noChangeArrowheads="1"/>
            </p:cNvSpPr>
            <p:nvPr/>
          </p:nvSpPr>
          <p:spPr bwMode="auto">
            <a:xfrm>
              <a:off x="292100" y="2977124"/>
              <a:ext cx="1946927" cy="23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Is supportive of others</a:t>
              </a:r>
              <a:endParaRPr lang="en-US" sz="1000" b="1">
                <a:solidFill>
                  <a:schemeClr val="bg1"/>
                </a:solidFill>
                <a:latin typeface="Verdana" charset="0"/>
                <a:cs typeface="Verdana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65638" y="1450649"/>
              <a:ext cx="1962837" cy="4348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TextBox 137"/>
            <p:cNvSpPr txBox="1">
              <a:spLocks noChangeArrowheads="1"/>
            </p:cNvSpPr>
            <p:nvPr/>
          </p:nvSpPr>
          <p:spPr bwMode="auto">
            <a:xfrm>
              <a:off x="1180956" y="1451524"/>
              <a:ext cx="1946927" cy="37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Takes the tough</a:t>
              </a:r>
              <a:b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</a:br>
              <a:r>
                <a:rPr lang="en-US" sz="1000">
                  <a:solidFill>
                    <a:schemeClr val="bg1"/>
                  </a:solidFill>
                  <a:latin typeface="Verdana" charset="0"/>
                  <a:cs typeface="Verdana" charset="0"/>
                </a:rPr>
                <a:t>decisions well</a:t>
              </a:r>
              <a:endParaRPr lang="en-US" sz="1000" b="1">
                <a:solidFill>
                  <a:schemeClr val="bg1"/>
                </a:solidFill>
                <a:latin typeface="Verdana" charset="0"/>
                <a:cs typeface="Verdana" charset="0"/>
              </a:endParaRPr>
            </a:p>
          </p:txBody>
        </p:sp>
        <p:sp>
          <p:nvSpPr>
            <p:cNvPr id="48" name="TextBox 140"/>
            <p:cNvSpPr txBox="1">
              <a:spLocks noChangeArrowheads="1"/>
            </p:cNvSpPr>
            <p:nvPr/>
          </p:nvSpPr>
          <p:spPr bwMode="auto">
            <a:xfrm>
              <a:off x="9877256" y="7409609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5532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768A2"/>
      </a:dk2>
      <a:lt2>
        <a:srgbClr val="F5F6F7"/>
      </a:lt2>
      <a:accent1>
        <a:srgbClr val="6AB973"/>
      </a:accent1>
      <a:accent2>
        <a:srgbClr val="B96AB0"/>
      </a:accent2>
      <a:accent3>
        <a:srgbClr val="6A6EB9"/>
      </a:accent3>
      <a:accent4>
        <a:srgbClr val="2C3F5E"/>
      </a:accent4>
      <a:accent5>
        <a:srgbClr val="B99B6A"/>
      </a:accent5>
      <a:accent6>
        <a:srgbClr val="6AB0B9"/>
      </a:accent6>
      <a:hlink>
        <a:srgbClr val="6A9C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9855</TotalTime>
  <Words>372</Words>
  <Application>Microsoft Macintosh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Custom Design</vt:lpstr>
      <vt:lpstr>Office Theme</vt:lpstr>
      <vt:lpstr>Who Represents your  Biggest Managerial Challenge?</vt:lpstr>
      <vt:lpstr>PowerPoint Presentation</vt:lpstr>
      <vt:lpstr>Triangle of Responsibility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Manager Feedback Wheel</vt:lpstr>
      <vt:lpstr>Manager Feedback Wheel</vt:lpstr>
    </vt:vector>
  </TitlesOfParts>
  <Company>Glasstap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Conflict</dc:title>
  <dc:creator>Tanya Harris</dc:creator>
  <cp:lastModifiedBy>Louise Richardson</cp:lastModifiedBy>
  <cp:revision>70</cp:revision>
  <dcterms:created xsi:type="dcterms:W3CDTF">2013-12-18T15:39:36Z</dcterms:created>
  <dcterms:modified xsi:type="dcterms:W3CDTF">2025-06-13T13:40:47Z</dcterms:modified>
</cp:coreProperties>
</file>