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8"/>
  </p:notesMasterIdLst>
  <p:handoutMasterIdLst>
    <p:handoutMasterId r:id="rId9"/>
  </p:handoutMasterIdLst>
  <p:sldIdLst>
    <p:sldId id="268" r:id="rId2"/>
    <p:sldId id="271" r:id="rId3"/>
    <p:sldId id="274" r:id="rId4"/>
    <p:sldId id="275" r:id="rId5"/>
    <p:sldId id="264" r:id="rId6"/>
    <p:sldId id="256" r:id="rId7"/>
  </p:sldIdLst>
  <p:sldSz cx="9144000" cy="6858000" type="screen4x3"/>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88"/>
    <a:srgbClr val="1C75BB"/>
    <a:srgbClr val="F49200"/>
    <a:srgbClr val="425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0"/>
    <p:restoredTop sz="97131"/>
  </p:normalViewPr>
  <p:slideViewPr>
    <p:cSldViewPr>
      <p:cViewPr>
        <p:scale>
          <a:sx n="100" d="100"/>
          <a:sy n="100" d="100"/>
        </p:scale>
        <p:origin x="1544" y="15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C2CD48F2-952A-4949-A232-B71B5C5E8E04}" type="datetimeFigureOut">
              <a:rPr lang="en-US"/>
              <a:pPr>
                <a:defRPr/>
              </a:pPr>
              <a:t>6/6/25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DC8C8043-7015-7247-89A9-29CAE067448B}" type="slidenum">
              <a:rPr lang="en-US"/>
              <a:pPr>
                <a:defRPr/>
              </a:pPr>
              <a:t>‹#›</a:t>
            </a:fld>
            <a:endParaRPr lang="en-US"/>
          </a:p>
        </p:txBody>
      </p:sp>
    </p:spTree>
    <p:extLst>
      <p:ext uri="{BB962C8B-B14F-4D97-AF65-F5344CB8AC3E}">
        <p14:creationId xmlns:p14="http://schemas.microsoft.com/office/powerpoint/2010/main" val="3661176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E0076C58-F726-6F48-A46F-549995BB13C0}" type="datetimeFigureOut">
              <a:rPr lang="en-US"/>
              <a:pPr>
                <a:defRPr/>
              </a:pPr>
              <a:t>6/6/25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A8D83AD8-0929-3542-B653-28865EA102F4}" type="slidenum">
              <a:rPr lang="en-US"/>
              <a:pPr>
                <a:defRPr/>
              </a:pPr>
              <a:t>‹#›</a:t>
            </a:fld>
            <a:endParaRPr lang="en-US"/>
          </a:p>
        </p:txBody>
      </p:sp>
    </p:spTree>
    <p:extLst>
      <p:ext uri="{BB962C8B-B14F-4D97-AF65-F5344CB8AC3E}">
        <p14:creationId xmlns:p14="http://schemas.microsoft.com/office/powerpoint/2010/main" val="1257779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a:ea typeface="+mn-ea"/>
                <a:cs typeface="Verdana"/>
              </a:rPr>
              <a:t>You start at:</a:t>
            </a:r>
            <a:endParaRPr lang="en-GB" sz="1200" kern="1200" dirty="0">
              <a:solidFill>
                <a:schemeClr val="tx1"/>
              </a:solidFill>
              <a:effectLst/>
              <a:latin typeface="Verdana"/>
              <a:ea typeface="+mn-ea"/>
              <a:cs typeface="Verdana"/>
            </a:endParaRPr>
          </a:p>
          <a:p>
            <a:r>
              <a:rPr lang="en-US" sz="1200" b="1" kern="1200" dirty="0">
                <a:solidFill>
                  <a:schemeClr val="tx1"/>
                </a:solidFill>
                <a:effectLst/>
                <a:latin typeface="Verdana"/>
                <a:ea typeface="+mn-ea"/>
                <a:cs typeface="Verdana"/>
              </a:rPr>
              <a:t>ILDI-MW – I like doing it my way</a:t>
            </a:r>
            <a:r>
              <a:rPr lang="en-US" sz="1200" kern="1200" dirty="0">
                <a:solidFill>
                  <a:schemeClr val="tx1"/>
                </a:solidFill>
                <a:effectLst/>
                <a:latin typeface="Verdana"/>
                <a:ea typeface="+mn-ea"/>
                <a:cs typeface="Verdana"/>
              </a:rPr>
              <a:t>.</a:t>
            </a:r>
            <a:endParaRPr lang="en-GB" sz="1200" kern="1200" dirty="0">
              <a:solidFill>
                <a:schemeClr val="tx1"/>
              </a:solidFill>
              <a:effectLst/>
              <a:latin typeface="Verdana"/>
              <a:ea typeface="+mn-ea"/>
              <a:cs typeface="Verdana"/>
            </a:endParaRPr>
          </a:p>
          <a:p>
            <a:r>
              <a:rPr lang="en-US" sz="1200" kern="1200" dirty="0">
                <a:solidFill>
                  <a:schemeClr val="tx1"/>
                </a:solidFill>
                <a:effectLst/>
                <a:latin typeface="Verdana"/>
                <a:ea typeface="+mn-ea"/>
                <a:cs typeface="Verdana"/>
              </a:rPr>
              <a:t>The radio station most of us are happy listening to</a:t>
            </a:r>
            <a:endParaRPr lang="en-GB" sz="1200" kern="1200" dirty="0">
              <a:solidFill>
                <a:schemeClr val="tx1"/>
              </a:solidFill>
              <a:effectLst/>
              <a:latin typeface="Verdana"/>
              <a:ea typeface="+mn-ea"/>
              <a:cs typeface="Verdana"/>
            </a:endParaRPr>
          </a:p>
          <a:p>
            <a:r>
              <a:rPr lang="en-US" sz="1200" kern="1200" dirty="0">
                <a:solidFill>
                  <a:schemeClr val="tx1"/>
                </a:solidFill>
                <a:effectLst/>
                <a:latin typeface="Verdana"/>
                <a:ea typeface="+mn-ea"/>
                <a:cs typeface="Verdana"/>
              </a:rPr>
              <a:t> </a:t>
            </a:r>
            <a:endParaRPr lang="en-GB" sz="1200" kern="1200" dirty="0">
              <a:solidFill>
                <a:schemeClr val="tx1"/>
              </a:solidFill>
              <a:effectLst/>
              <a:latin typeface="Verdana"/>
              <a:ea typeface="+mn-ea"/>
              <a:cs typeface="Verdana"/>
            </a:endParaRPr>
          </a:p>
          <a:p>
            <a:r>
              <a:rPr lang="en-US" sz="1200" kern="1200" dirty="0">
                <a:solidFill>
                  <a:schemeClr val="tx1"/>
                </a:solidFill>
                <a:effectLst/>
                <a:latin typeface="Verdana"/>
                <a:ea typeface="+mn-ea"/>
                <a:cs typeface="Verdana"/>
              </a:rPr>
              <a:t>You need to get to:</a:t>
            </a:r>
            <a:endParaRPr lang="en-GB" sz="1200" kern="1200" dirty="0">
              <a:solidFill>
                <a:schemeClr val="tx1"/>
              </a:solidFill>
              <a:effectLst/>
              <a:latin typeface="Verdana"/>
              <a:ea typeface="+mn-ea"/>
              <a:cs typeface="Verdana"/>
            </a:endParaRPr>
          </a:p>
          <a:p>
            <a:r>
              <a:rPr lang="en-US" sz="1200" b="1" kern="1200" dirty="0">
                <a:solidFill>
                  <a:schemeClr val="tx1"/>
                </a:solidFill>
                <a:effectLst/>
                <a:latin typeface="Verdana"/>
                <a:ea typeface="+mn-ea"/>
                <a:cs typeface="Verdana"/>
              </a:rPr>
              <a:t>TIF –FM – This is fantastic for me</a:t>
            </a:r>
            <a:endParaRPr lang="en-GB" sz="1200" b="1" kern="1200" dirty="0">
              <a:solidFill>
                <a:schemeClr val="tx1"/>
              </a:solidFill>
              <a:effectLst/>
              <a:latin typeface="Verdana"/>
              <a:ea typeface="+mn-ea"/>
              <a:cs typeface="Verdana"/>
            </a:endParaRPr>
          </a:p>
          <a:p>
            <a:r>
              <a:rPr lang="en-US" sz="1200" kern="1200" dirty="0">
                <a:solidFill>
                  <a:schemeClr val="tx1"/>
                </a:solidFill>
                <a:effectLst/>
                <a:latin typeface="Verdana"/>
                <a:ea typeface="+mn-ea"/>
                <a:cs typeface="Verdana"/>
              </a:rPr>
              <a:t>The radio station the person influencing needs to get you listening to</a:t>
            </a:r>
            <a:endParaRPr lang="en-GB" sz="1200" kern="1200" dirty="0">
              <a:solidFill>
                <a:schemeClr val="tx1"/>
              </a:solidFill>
              <a:effectLst/>
              <a:latin typeface="Verdana"/>
              <a:ea typeface="+mn-ea"/>
              <a:cs typeface="Verdana"/>
            </a:endParaRPr>
          </a:p>
          <a:p>
            <a:r>
              <a:rPr lang="en-US" sz="1200" kern="1200" dirty="0">
                <a:solidFill>
                  <a:schemeClr val="tx1"/>
                </a:solidFill>
                <a:effectLst/>
                <a:latin typeface="Verdana"/>
                <a:ea typeface="+mn-ea"/>
                <a:cs typeface="Verdana"/>
              </a:rPr>
              <a:t> </a:t>
            </a:r>
            <a:endParaRPr lang="en-GB" sz="1200" kern="1200" dirty="0">
              <a:solidFill>
                <a:schemeClr val="tx1"/>
              </a:solidFill>
              <a:effectLst/>
              <a:latin typeface="Verdana"/>
              <a:ea typeface="+mn-ea"/>
              <a:cs typeface="Verdana"/>
            </a:endParaRPr>
          </a:p>
          <a:p>
            <a:r>
              <a:rPr lang="en-US" sz="1200" kern="1200" dirty="0">
                <a:solidFill>
                  <a:schemeClr val="tx1"/>
                </a:solidFill>
                <a:effectLst/>
                <a:latin typeface="Verdana"/>
                <a:ea typeface="+mn-ea"/>
                <a:cs typeface="Verdana"/>
              </a:rPr>
              <a:t>You can only get there if they are happy with:</a:t>
            </a:r>
            <a:endParaRPr lang="en-GB" sz="1200" kern="1200" dirty="0">
              <a:solidFill>
                <a:schemeClr val="tx1"/>
              </a:solidFill>
              <a:effectLst/>
              <a:latin typeface="Verdana"/>
              <a:ea typeface="+mn-ea"/>
              <a:cs typeface="Verdana"/>
            </a:endParaRPr>
          </a:p>
          <a:p>
            <a:r>
              <a:rPr lang="en-US" sz="1200" b="1" kern="1200" dirty="0">
                <a:solidFill>
                  <a:schemeClr val="tx1"/>
                </a:solidFill>
                <a:effectLst/>
                <a:latin typeface="Verdana"/>
                <a:ea typeface="+mn-ea"/>
                <a:cs typeface="Verdana"/>
              </a:rPr>
              <a:t>WII-FM – What is in it for me?</a:t>
            </a:r>
            <a:endParaRPr lang="en-GB" sz="1200" b="1" kern="1200" dirty="0">
              <a:solidFill>
                <a:schemeClr val="tx1"/>
              </a:solidFill>
              <a:effectLst/>
              <a:latin typeface="Verdana"/>
              <a:ea typeface="+mn-ea"/>
              <a:cs typeface="Verdana"/>
            </a:endParaRPr>
          </a:p>
          <a:p>
            <a:r>
              <a:rPr lang="en-US" sz="1200" kern="1200" dirty="0">
                <a:solidFill>
                  <a:schemeClr val="tx1"/>
                </a:solidFill>
                <a:effectLst/>
                <a:latin typeface="Verdana"/>
                <a:ea typeface="+mn-ea"/>
                <a:cs typeface="Verdana"/>
              </a:rPr>
              <a:t>No one ever changes their behavior without getting a satisfactory answer to this most important of questions.</a:t>
            </a:r>
          </a:p>
          <a:p>
            <a:endParaRPr lang="en-US" sz="1200" kern="1200" dirty="0">
              <a:solidFill>
                <a:schemeClr val="tx1"/>
              </a:solidFill>
              <a:effectLst/>
              <a:latin typeface="Verdana"/>
              <a:ea typeface="+mn-ea"/>
              <a:cs typeface="Verdana"/>
            </a:endParaRPr>
          </a:p>
          <a:p>
            <a:r>
              <a:rPr lang="en-US" sz="1200" kern="1200" dirty="0">
                <a:solidFill>
                  <a:schemeClr val="tx1"/>
                </a:solidFill>
                <a:effectLst/>
                <a:latin typeface="+mn-lt"/>
                <a:ea typeface="+mn-ea"/>
                <a:cs typeface="+mn-cs"/>
              </a:rPr>
              <a:t>Very </a:t>
            </a:r>
            <a:r>
              <a:rPr lang="en-US" sz="1200" kern="1200">
                <a:solidFill>
                  <a:schemeClr val="tx1"/>
                </a:solidFill>
                <a:effectLst/>
                <a:latin typeface="+mn-lt"/>
                <a:ea typeface="+mn-ea"/>
                <a:cs typeface="+mn-cs"/>
              </a:rPr>
              <a:t>close on </a:t>
            </a:r>
            <a:r>
              <a:rPr lang="en-US" sz="1200" kern="1200" dirty="0">
                <a:solidFill>
                  <a:schemeClr val="tx1"/>
                </a:solidFill>
                <a:effectLst/>
                <a:latin typeface="+mn-lt"/>
                <a:ea typeface="+mn-ea"/>
                <a:cs typeface="+mn-cs"/>
              </a:rPr>
              <a:t>the dial and likely to create distortion is: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MMFG-AM – Make me feel good about myself</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one likes the feeling when they doubt themselves and it can drown out all other noise.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Verdana"/>
              <a:ea typeface="+mn-ea"/>
              <a:cs typeface="Verdana"/>
            </a:endParaRPr>
          </a:p>
          <a:p>
            <a:endParaRPr lang="en-US" dirty="0"/>
          </a:p>
        </p:txBody>
      </p:sp>
      <p:sp>
        <p:nvSpPr>
          <p:cNvPr id="4" name="Slide Number Placeholder 3"/>
          <p:cNvSpPr>
            <a:spLocks noGrp="1"/>
          </p:cNvSpPr>
          <p:nvPr>
            <p:ph type="sldNum" sz="quarter" idx="10"/>
          </p:nvPr>
        </p:nvSpPr>
        <p:spPr/>
        <p:txBody>
          <a:bodyPr/>
          <a:lstStyle/>
          <a:p>
            <a:fld id="{9A029D29-0A08-5247-8CC3-E5E3207CB201}" type="slidenum">
              <a:rPr lang="en-US" smtClean="0"/>
              <a:t>5</a:t>
            </a:fld>
            <a:endParaRPr lang="en-US"/>
          </a:p>
        </p:txBody>
      </p:sp>
    </p:spTree>
    <p:extLst>
      <p:ext uri="{BB962C8B-B14F-4D97-AF65-F5344CB8AC3E}">
        <p14:creationId xmlns:p14="http://schemas.microsoft.com/office/powerpoint/2010/main" val="109015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Arnav</a:t>
            </a:r>
            <a:r>
              <a:rPr lang="en-US" dirty="0"/>
              <a:t> </a:t>
            </a:r>
            <a:r>
              <a:rPr lang="en-US"/>
              <a:t>Premnath</a:t>
            </a:r>
          </a:p>
        </p:txBody>
      </p:sp>
      <p:sp>
        <p:nvSpPr>
          <p:cNvPr id="4" name="Slide Number Placeholder 3"/>
          <p:cNvSpPr>
            <a:spLocks noGrp="1"/>
          </p:cNvSpPr>
          <p:nvPr>
            <p:ph type="sldNum" sz="quarter" idx="10"/>
          </p:nvPr>
        </p:nvSpPr>
        <p:spPr/>
        <p:txBody>
          <a:bodyPr/>
          <a:lstStyle/>
          <a:p>
            <a:fld id="{211B8DF6-356B-1E44-80AE-3CF3E5C01664}" type="slidenum">
              <a:rPr lang="en-US" smtClean="0"/>
              <a:t>6</a:t>
            </a:fld>
            <a:endParaRPr lang="en-US"/>
          </a:p>
        </p:txBody>
      </p:sp>
    </p:spTree>
    <p:extLst>
      <p:ext uri="{BB962C8B-B14F-4D97-AF65-F5344CB8AC3E}">
        <p14:creationId xmlns:p14="http://schemas.microsoft.com/office/powerpoint/2010/main" val="218878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57E7678-59A7-444A-84DE-99A162D1802F}" type="datetime1">
              <a:rPr lang="en-GB" altLang="x-none"/>
              <a:pPr>
                <a:defRPr/>
              </a:pPr>
              <a:t>06/06/2025</a:t>
            </a:fld>
            <a:endParaRPr lang="en-GB"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9F09DFF-10F3-EC44-BDB7-C3ECE1B3BF0A}" type="slidenum">
              <a:rPr lang="en-GB" altLang="x-none"/>
              <a:pPr>
                <a:defRPr/>
              </a:pPr>
              <a:t>‹#›</a:t>
            </a:fld>
            <a:endParaRPr lang="en-GB" altLang="x-none"/>
          </a:p>
        </p:txBody>
      </p:sp>
    </p:spTree>
    <p:extLst>
      <p:ext uri="{BB962C8B-B14F-4D97-AF65-F5344CB8AC3E}">
        <p14:creationId xmlns:p14="http://schemas.microsoft.com/office/powerpoint/2010/main" val="58256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CFA5A86-4339-C942-9B15-F3539D31E178}" type="datetime1">
              <a:rPr lang="en-GB" altLang="x-none"/>
              <a:pPr>
                <a:defRPr/>
              </a:pPr>
              <a:t>06/06/2025</a:t>
            </a:fld>
            <a:endParaRPr lang="en-GB"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AC29F2F-E34F-3941-9161-2FFFCCFF4A26}" type="slidenum">
              <a:rPr lang="en-GB" altLang="x-none"/>
              <a:pPr>
                <a:defRPr/>
              </a:pPr>
              <a:t>‹#›</a:t>
            </a:fld>
            <a:endParaRPr lang="en-GB" altLang="x-none"/>
          </a:p>
        </p:txBody>
      </p:sp>
    </p:spTree>
    <p:extLst>
      <p:ext uri="{BB962C8B-B14F-4D97-AF65-F5344CB8AC3E}">
        <p14:creationId xmlns:p14="http://schemas.microsoft.com/office/powerpoint/2010/main" val="111693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FABC1B1-6DB3-C048-85FB-615EF2DF4EAB}" type="datetime1">
              <a:rPr lang="en-GB" altLang="x-none"/>
              <a:pPr>
                <a:defRPr/>
              </a:pPr>
              <a:t>06/06/2025</a:t>
            </a:fld>
            <a:endParaRPr lang="en-GB"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DB67FC5-E920-264F-8B25-18A9A9C64C4B}" type="slidenum">
              <a:rPr lang="en-GB" altLang="x-none"/>
              <a:pPr>
                <a:defRPr/>
              </a:pPr>
              <a:t>‹#›</a:t>
            </a:fld>
            <a:endParaRPr lang="en-GB" altLang="x-none"/>
          </a:p>
        </p:txBody>
      </p:sp>
    </p:spTree>
    <p:extLst>
      <p:ext uri="{BB962C8B-B14F-4D97-AF65-F5344CB8AC3E}">
        <p14:creationId xmlns:p14="http://schemas.microsoft.com/office/powerpoint/2010/main" val="112302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C3D7207-A272-9442-85F4-9937975FCB5B}" type="datetime1">
              <a:rPr lang="en-GB" altLang="x-none"/>
              <a:pPr>
                <a:defRPr/>
              </a:pPr>
              <a:t>06/06/2025</a:t>
            </a:fld>
            <a:endParaRPr lang="en-GB"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4FE0B73-DD58-1441-9142-E5DC7DB798F1}" type="slidenum">
              <a:rPr lang="en-GB" altLang="x-none"/>
              <a:pPr>
                <a:defRPr/>
              </a:pPr>
              <a:t>‹#›</a:t>
            </a:fld>
            <a:endParaRPr lang="en-GB" altLang="x-none"/>
          </a:p>
        </p:txBody>
      </p:sp>
    </p:spTree>
    <p:extLst>
      <p:ext uri="{BB962C8B-B14F-4D97-AF65-F5344CB8AC3E}">
        <p14:creationId xmlns:p14="http://schemas.microsoft.com/office/powerpoint/2010/main" val="80600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6A19C3A-9D67-334C-9CF1-97031E630D5D}" type="datetime1">
              <a:rPr lang="en-GB" altLang="x-none"/>
              <a:pPr>
                <a:defRPr/>
              </a:pPr>
              <a:t>06/06/2025</a:t>
            </a:fld>
            <a:endParaRPr lang="en-GB"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2650CB2-DC3B-7E41-BEF3-2FA020AC150B}" type="slidenum">
              <a:rPr lang="en-GB" altLang="x-none"/>
              <a:pPr>
                <a:defRPr/>
              </a:pPr>
              <a:t>‹#›</a:t>
            </a:fld>
            <a:endParaRPr lang="en-GB" altLang="x-none"/>
          </a:p>
        </p:txBody>
      </p:sp>
    </p:spTree>
    <p:extLst>
      <p:ext uri="{BB962C8B-B14F-4D97-AF65-F5344CB8AC3E}">
        <p14:creationId xmlns:p14="http://schemas.microsoft.com/office/powerpoint/2010/main" val="25898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27C1B00-E6F0-F845-B7B0-45F512943215}" type="datetime1">
              <a:rPr lang="en-GB" altLang="x-none"/>
              <a:pPr>
                <a:defRPr/>
              </a:pPr>
              <a:t>06/06/2025</a:t>
            </a:fld>
            <a:endParaRPr lang="en-GB" altLang="x-none"/>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1233A52-DED0-F046-9D4F-C2B04759923C}" type="slidenum">
              <a:rPr lang="en-GB" altLang="x-none"/>
              <a:pPr>
                <a:defRPr/>
              </a:pPr>
              <a:t>‹#›</a:t>
            </a:fld>
            <a:endParaRPr lang="en-GB" altLang="x-none"/>
          </a:p>
        </p:txBody>
      </p:sp>
    </p:spTree>
    <p:extLst>
      <p:ext uri="{BB962C8B-B14F-4D97-AF65-F5344CB8AC3E}">
        <p14:creationId xmlns:p14="http://schemas.microsoft.com/office/powerpoint/2010/main" val="202675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7DA3A68-E314-E94A-89C8-108E944736B4}" type="datetime1">
              <a:rPr lang="en-GB" altLang="x-none"/>
              <a:pPr>
                <a:defRPr/>
              </a:pPr>
              <a:t>06/06/2025</a:t>
            </a:fld>
            <a:endParaRPr lang="en-GB" altLang="x-none"/>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GB"/>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D935CAB-B39E-C14C-B0B4-84EF07E19516}" type="slidenum">
              <a:rPr lang="en-GB" altLang="x-none"/>
              <a:pPr>
                <a:defRPr/>
              </a:pPr>
              <a:t>‹#›</a:t>
            </a:fld>
            <a:endParaRPr lang="en-GB" altLang="x-none"/>
          </a:p>
        </p:txBody>
      </p:sp>
    </p:spTree>
    <p:extLst>
      <p:ext uri="{BB962C8B-B14F-4D97-AF65-F5344CB8AC3E}">
        <p14:creationId xmlns:p14="http://schemas.microsoft.com/office/powerpoint/2010/main" val="34261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0C1E8F8-8A08-0A40-95F5-40CBD7312ACC}" type="datetime1">
              <a:rPr lang="en-GB" altLang="x-none"/>
              <a:pPr>
                <a:defRPr/>
              </a:pPr>
              <a:t>06/06/2025</a:t>
            </a:fld>
            <a:endParaRPr lang="en-GB" altLang="x-none"/>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GB"/>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8BAB941-3745-754B-BC8E-26B5D888DD42}" type="slidenum">
              <a:rPr lang="en-GB" altLang="x-none"/>
              <a:pPr>
                <a:defRPr/>
              </a:pPr>
              <a:t>‹#›</a:t>
            </a:fld>
            <a:endParaRPr lang="en-GB" altLang="x-none"/>
          </a:p>
        </p:txBody>
      </p:sp>
    </p:spTree>
    <p:extLst>
      <p:ext uri="{BB962C8B-B14F-4D97-AF65-F5344CB8AC3E}">
        <p14:creationId xmlns:p14="http://schemas.microsoft.com/office/powerpoint/2010/main" val="98382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10EB096-102A-2849-8473-E99CC7AE1610}" type="datetime1">
              <a:rPr lang="en-GB" altLang="x-none"/>
              <a:pPr>
                <a:defRPr/>
              </a:pPr>
              <a:t>06/06/2025</a:t>
            </a:fld>
            <a:endParaRPr lang="en-GB" altLang="x-none"/>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6A9499F-8AEE-D244-B95F-606D0245CFD6}" type="slidenum">
              <a:rPr lang="en-GB" altLang="x-none"/>
              <a:pPr>
                <a:defRPr/>
              </a:pPr>
              <a:t>‹#›</a:t>
            </a:fld>
            <a:endParaRPr lang="en-GB" altLang="x-none"/>
          </a:p>
        </p:txBody>
      </p:sp>
    </p:spTree>
    <p:extLst>
      <p:ext uri="{BB962C8B-B14F-4D97-AF65-F5344CB8AC3E}">
        <p14:creationId xmlns:p14="http://schemas.microsoft.com/office/powerpoint/2010/main" val="166693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B165904-B087-CF4F-9280-1398CA8A5D41}" type="datetime1">
              <a:rPr lang="en-GB" altLang="x-none"/>
              <a:pPr>
                <a:defRPr/>
              </a:pPr>
              <a:t>06/06/2025</a:t>
            </a:fld>
            <a:endParaRPr lang="en-GB" altLang="x-none"/>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27F23AA-44A8-FD4C-8098-61FB79D585F2}" type="slidenum">
              <a:rPr lang="en-GB" altLang="x-none"/>
              <a:pPr>
                <a:defRPr/>
              </a:pPr>
              <a:t>‹#›</a:t>
            </a:fld>
            <a:endParaRPr lang="en-GB" altLang="x-none"/>
          </a:p>
        </p:txBody>
      </p:sp>
    </p:spTree>
    <p:extLst>
      <p:ext uri="{BB962C8B-B14F-4D97-AF65-F5344CB8AC3E}">
        <p14:creationId xmlns:p14="http://schemas.microsoft.com/office/powerpoint/2010/main" val="7120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9AAADAB-446C-E34C-BA52-C3FC25DDDC54}" type="datetime1">
              <a:rPr lang="en-GB" altLang="x-none"/>
              <a:pPr>
                <a:defRPr/>
              </a:pPr>
              <a:t>06/06/2025</a:t>
            </a:fld>
            <a:endParaRPr lang="en-GB" altLang="x-none"/>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0"/>
                <a:cs typeface="ＭＳ Ｐゴシック" charset="0"/>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DF8FFF3-C577-D649-808D-5754436E9F21}" type="slidenum">
              <a:rPr lang="en-GB" altLang="x-none"/>
              <a:pPr>
                <a:defRPr/>
              </a:pPr>
              <a:t>‹#›</a:t>
            </a:fld>
            <a:endParaRPr lang="en-GB" altLang="x-none"/>
          </a:p>
        </p:txBody>
      </p:sp>
    </p:spTree>
    <p:extLst>
      <p:ext uri="{BB962C8B-B14F-4D97-AF65-F5344CB8AC3E}">
        <p14:creationId xmlns:p14="http://schemas.microsoft.com/office/powerpoint/2010/main" val="59421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75BB"/>
        </a:solidFill>
        <a:effectLst/>
      </p:bgPr>
    </p:bg>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90488" y="93663"/>
            <a:ext cx="8963025" cy="6670675"/>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endParaRPr lang="x-none" altLang="x-none" sz="1800">
              <a:solidFill>
                <a:srgbClr val="FFFFFF"/>
              </a:solidFill>
              <a:latin typeface="Verdana" charset="0"/>
            </a:endParaRPr>
          </a:p>
        </p:txBody>
      </p:sp>
      <p:sp>
        <p:nvSpPr>
          <p:cNvPr id="1027" name="Title Placeholder 1"/>
          <p:cNvSpPr>
            <a:spLocks noGrp="1"/>
          </p:cNvSpPr>
          <p:nvPr>
            <p:ph type="title"/>
          </p:nvPr>
        </p:nvSpPr>
        <p:spPr bwMode="auto">
          <a:xfrm>
            <a:off x="457200" y="274638"/>
            <a:ext cx="8229600"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pic>
        <p:nvPicPr>
          <p:cNvPr id="1028" name="Picture 7"/>
          <p:cNvPicPr>
            <a:picLocks noChangeAspect="1"/>
          </p:cNvPicPr>
          <p:nvPr userDrawn="1"/>
        </p:nvPicPr>
        <p:blipFill>
          <a:blip r:embed="rId13">
            <a:extLst>
              <a:ext uri="{28A0092B-C50C-407E-A947-70E740481C1C}">
                <a14:useLocalDpi xmlns:a14="http://schemas.microsoft.com/office/drawing/2010/main" val="0"/>
              </a:ext>
            </a:extLst>
          </a:blip>
          <a:srcRect l="83446" t="76337"/>
          <a:stretch>
            <a:fillRect/>
          </a:stretch>
        </p:blipFill>
        <p:spPr bwMode="auto">
          <a:xfrm>
            <a:off x="7507288" y="5130800"/>
            <a:ext cx="1514475" cy="152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Placeholder 2"/>
          <p:cNvSpPr>
            <a:spLocks noGrp="1"/>
          </p:cNvSpPr>
          <p:nvPr>
            <p:ph type="body" idx="1"/>
          </p:nvPr>
        </p:nvSpPr>
        <p:spPr bwMode="auto">
          <a:xfrm>
            <a:off x="457200" y="1484313"/>
            <a:ext cx="8229600" cy="464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3600" kern="1200">
          <a:solidFill>
            <a:srgbClr val="F49200"/>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3600">
          <a:solidFill>
            <a:srgbClr val="F49200"/>
          </a:solidFill>
          <a:latin typeface="Verdana" charset="0"/>
          <a:ea typeface="ＭＳ Ｐゴシック" pitchFamily="-1" charset="-128"/>
          <a:cs typeface="ＭＳ Ｐゴシック" pitchFamily="-1" charset="-128"/>
        </a:defRPr>
      </a:lvl2pPr>
      <a:lvl3pPr algn="ctr" rtl="0" eaLnBrk="0" fontAlgn="base" hangingPunct="0">
        <a:spcBef>
          <a:spcPct val="0"/>
        </a:spcBef>
        <a:spcAft>
          <a:spcPct val="0"/>
        </a:spcAft>
        <a:defRPr sz="3600">
          <a:solidFill>
            <a:srgbClr val="F49200"/>
          </a:solidFill>
          <a:latin typeface="Verdana" charset="0"/>
          <a:ea typeface="ＭＳ Ｐゴシック" pitchFamily="-1" charset="-128"/>
          <a:cs typeface="ＭＳ Ｐゴシック" pitchFamily="-1" charset="-128"/>
        </a:defRPr>
      </a:lvl3pPr>
      <a:lvl4pPr algn="ctr" rtl="0" eaLnBrk="0" fontAlgn="base" hangingPunct="0">
        <a:spcBef>
          <a:spcPct val="0"/>
        </a:spcBef>
        <a:spcAft>
          <a:spcPct val="0"/>
        </a:spcAft>
        <a:defRPr sz="3600">
          <a:solidFill>
            <a:srgbClr val="F49200"/>
          </a:solidFill>
          <a:latin typeface="Verdana" charset="0"/>
          <a:ea typeface="ＭＳ Ｐゴシック" pitchFamily="-1" charset="-128"/>
          <a:cs typeface="ＭＳ Ｐゴシック" pitchFamily="-1" charset="-128"/>
        </a:defRPr>
      </a:lvl4pPr>
      <a:lvl5pPr algn="ctr" rtl="0" eaLnBrk="0" fontAlgn="base" hangingPunct="0">
        <a:spcBef>
          <a:spcPct val="0"/>
        </a:spcBef>
        <a:spcAft>
          <a:spcPct val="0"/>
        </a:spcAft>
        <a:defRPr sz="3600">
          <a:solidFill>
            <a:srgbClr val="F49200"/>
          </a:solidFill>
          <a:latin typeface="Verdana"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2C3688"/>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400" kern="1200">
          <a:solidFill>
            <a:srgbClr val="2C3688"/>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rgbClr val="2C3688"/>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400" kern="1200">
          <a:solidFill>
            <a:srgbClr val="2C3688"/>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400" kern="1200">
          <a:solidFill>
            <a:srgbClr val="2C3688"/>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1810891" y="1354162"/>
            <a:ext cx="6145485" cy="3906837"/>
          </a:xfrm>
          <a:prstGeom prst="rect">
            <a:avLst/>
          </a:prstGeom>
          <a:gradFill flip="none" rotWithShape="1">
            <a:gsLst>
              <a:gs pos="0">
                <a:srgbClr val="2C3688">
                  <a:tint val="66000"/>
                  <a:satMod val="160000"/>
                </a:srgbClr>
              </a:gs>
              <a:gs pos="50000">
                <a:srgbClr val="2C3688">
                  <a:tint val="44500"/>
                  <a:satMod val="160000"/>
                </a:srgbClr>
              </a:gs>
              <a:gs pos="100000">
                <a:srgbClr val="2C3688">
                  <a:tint val="23500"/>
                  <a:satMod val="160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ounded Rectangle 57"/>
          <p:cNvSpPr>
            <a:spLocks noChangeArrowheads="1"/>
          </p:cNvSpPr>
          <p:nvPr/>
        </p:nvSpPr>
        <p:spPr bwMode="auto">
          <a:xfrm>
            <a:off x="2704748" y="3749411"/>
            <a:ext cx="1635125" cy="1127125"/>
          </a:xfrm>
          <a:prstGeom prst="roundRect">
            <a:avLst>
              <a:gd name="adj" fmla="val 16667"/>
            </a:avLst>
          </a:prstGeom>
          <a:solidFill>
            <a:schemeClr val="bg1">
              <a:lumMod val="75000"/>
            </a:schemeClr>
          </a:solidFill>
          <a:ln>
            <a:noFill/>
          </a:ln>
          <a:effectLst>
            <a:outerShdw blurRad="40000" dist="23000" dir="5400000" rotWithShape="0">
              <a:srgbClr val="000000">
                <a:alpha val="34999"/>
              </a:srgbClr>
            </a:outerShdw>
          </a:effectLst>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lgn="ctr"/>
            <a:endParaRPr lang="x-none" altLang="x-none">
              <a:solidFill>
                <a:srgbClr val="FFFFFF"/>
              </a:solidFill>
            </a:endParaRPr>
          </a:p>
        </p:txBody>
      </p:sp>
      <p:sp>
        <p:nvSpPr>
          <p:cNvPr id="59" name="Rounded Rectangle 58"/>
          <p:cNvSpPr>
            <a:spLocks noChangeArrowheads="1"/>
          </p:cNvSpPr>
          <p:nvPr/>
        </p:nvSpPr>
        <p:spPr bwMode="auto">
          <a:xfrm>
            <a:off x="5606525" y="3717748"/>
            <a:ext cx="1636713" cy="1128712"/>
          </a:xfrm>
          <a:prstGeom prst="roundRect">
            <a:avLst>
              <a:gd name="adj" fmla="val 16667"/>
            </a:avLst>
          </a:prstGeom>
          <a:solidFill>
            <a:srgbClr val="1C75BB"/>
          </a:solidFill>
          <a:ln>
            <a:noFill/>
          </a:ln>
          <a:effectLst>
            <a:outerShdw blurRad="40000" dist="23000" dir="5400000" rotWithShape="0">
              <a:srgbClr val="000000">
                <a:alpha val="34999"/>
              </a:srgbClr>
            </a:outerShdw>
          </a:effectLst>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lgn="ctr"/>
            <a:endParaRPr lang="x-none" altLang="x-none">
              <a:solidFill>
                <a:srgbClr val="FFFFFF"/>
              </a:solidFill>
            </a:endParaRPr>
          </a:p>
        </p:txBody>
      </p:sp>
      <p:sp>
        <p:nvSpPr>
          <p:cNvPr id="57" name="Rounded Rectangle 56"/>
          <p:cNvSpPr>
            <a:spLocks noChangeArrowheads="1"/>
          </p:cNvSpPr>
          <p:nvPr/>
        </p:nvSpPr>
        <p:spPr bwMode="auto">
          <a:xfrm>
            <a:off x="5650301" y="1764026"/>
            <a:ext cx="1635125" cy="1127125"/>
          </a:xfrm>
          <a:prstGeom prst="roundRect">
            <a:avLst>
              <a:gd name="adj" fmla="val 16667"/>
            </a:avLst>
          </a:prstGeom>
          <a:solidFill>
            <a:srgbClr val="F49200"/>
          </a:solidFill>
          <a:ln>
            <a:noFill/>
          </a:ln>
          <a:effectLst>
            <a:outerShdw blurRad="40000" dist="23000" dir="5400000" rotWithShape="0">
              <a:srgbClr val="000000">
                <a:alpha val="34999"/>
              </a:srgbClr>
            </a:outerShdw>
          </a:effectLst>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lgn="ctr"/>
            <a:endParaRPr lang="x-none" altLang="x-none">
              <a:solidFill>
                <a:srgbClr val="FFFFFF"/>
              </a:solidFill>
            </a:endParaRPr>
          </a:p>
        </p:txBody>
      </p:sp>
      <p:sp>
        <p:nvSpPr>
          <p:cNvPr id="25" name="Rounded Rectangle 24"/>
          <p:cNvSpPr>
            <a:spLocks noChangeArrowheads="1"/>
          </p:cNvSpPr>
          <p:nvPr/>
        </p:nvSpPr>
        <p:spPr bwMode="auto">
          <a:xfrm>
            <a:off x="2746818" y="1764027"/>
            <a:ext cx="1635125" cy="1127125"/>
          </a:xfrm>
          <a:prstGeom prst="roundRect">
            <a:avLst>
              <a:gd name="adj" fmla="val 16667"/>
            </a:avLst>
          </a:prstGeom>
          <a:solidFill>
            <a:srgbClr val="2C3688"/>
          </a:solidFill>
          <a:ln>
            <a:noFill/>
          </a:ln>
          <a:effectLst>
            <a:outerShdw blurRad="40000" dist="23000" dir="5400000" rotWithShape="0">
              <a:srgbClr val="000000">
                <a:alpha val="34999"/>
              </a:srgbClr>
            </a:outerShdw>
          </a:effectLst>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lgn="ctr"/>
            <a:endParaRPr lang="x-none" altLang="x-none">
              <a:solidFill>
                <a:srgbClr val="FFFFFF"/>
              </a:solidFill>
            </a:endParaRPr>
          </a:p>
        </p:txBody>
      </p:sp>
      <p:sp>
        <p:nvSpPr>
          <p:cNvPr id="3078" name="Title 3"/>
          <p:cNvSpPr>
            <a:spLocks noGrp="1"/>
          </p:cNvSpPr>
          <p:nvPr>
            <p:ph type="title"/>
          </p:nvPr>
        </p:nvSpPr>
        <p:spPr>
          <a:xfrm>
            <a:off x="457200" y="58961"/>
            <a:ext cx="8229600" cy="993775"/>
          </a:xfrm>
        </p:spPr>
        <p:txBody>
          <a:bodyPr/>
          <a:lstStyle/>
          <a:p>
            <a:pPr eaLnBrk="0" hangingPunct="0"/>
            <a:r>
              <a:rPr lang="en-GB" altLang="x-none" sz="4400" dirty="0">
                <a:latin typeface="Verdana" charset="0"/>
              </a:rPr>
              <a:t>Credibility</a:t>
            </a:r>
          </a:p>
        </p:txBody>
      </p:sp>
      <p:grpSp>
        <p:nvGrpSpPr>
          <p:cNvPr id="3079" name="Group 22"/>
          <p:cNvGrpSpPr>
            <a:grpSpLocks/>
          </p:cNvGrpSpPr>
          <p:nvPr/>
        </p:nvGrpSpPr>
        <p:grpSpPr bwMode="auto">
          <a:xfrm>
            <a:off x="107504" y="1252562"/>
            <a:ext cx="8057173" cy="4984750"/>
            <a:chOff x="607" y="1566"/>
            <a:chExt cx="12686" cy="7849"/>
          </a:xfrm>
        </p:grpSpPr>
        <p:sp>
          <p:nvSpPr>
            <p:cNvPr id="28" name="Line 23"/>
            <p:cNvSpPr>
              <a:spLocks noChangeShapeType="1"/>
            </p:cNvSpPr>
            <p:nvPr/>
          </p:nvSpPr>
          <p:spPr bwMode="auto">
            <a:xfrm>
              <a:off x="3289" y="1716"/>
              <a:ext cx="0" cy="6152"/>
            </a:xfrm>
            <a:prstGeom prst="line">
              <a:avLst/>
            </a:prstGeom>
            <a:noFill/>
            <a:ln w="22225">
              <a:solidFill>
                <a:srgbClr val="2C3688"/>
              </a:solidFill>
              <a:round/>
              <a:headEnd/>
              <a:tailEnd/>
            </a:ln>
          </p:spPr>
          <p:txBody>
            <a:bodyPr/>
            <a:lstStyle/>
            <a:p>
              <a:pPr fontAlgn="auto">
                <a:spcBef>
                  <a:spcPts val="0"/>
                </a:spcBef>
                <a:spcAft>
                  <a:spcPts val="0"/>
                </a:spcAft>
                <a:defRPr/>
              </a:pPr>
              <a:endParaRPr lang="en-US">
                <a:latin typeface="+mn-lt"/>
                <a:ea typeface="+mn-ea"/>
              </a:endParaRPr>
            </a:p>
          </p:txBody>
        </p:sp>
        <p:sp>
          <p:nvSpPr>
            <p:cNvPr id="29" name="Line 24"/>
            <p:cNvSpPr>
              <a:spLocks noChangeShapeType="1"/>
            </p:cNvSpPr>
            <p:nvPr/>
          </p:nvSpPr>
          <p:spPr bwMode="auto">
            <a:xfrm>
              <a:off x="3289" y="7865"/>
              <a:ext cx="9688" cy="2"/>
            </a:xfrm>
            <a:prstGeom prst="line">
              <a:avLst/>
            </a:prstGeom>
            <a:noFill/>
            <a:ln w="22225">
              <a:solidFill>
                <a:srgbClr val="2C3688"/>
              </a:solidFill>
              <a:round/>
              <a:headEnd/>
              <a:tailEnd/>
            </a:ln>
          </p:spPr>
          <p:txBody>
            <a:bodyPr/>
            <a:lstStyle/>
            <a:p>
              <a:pPr fontAlgn="auto">
                <a:spcBef>
                  <a:spcPts val="0"/>
                </a:spcBef>
                <a:spcAft>
                  <a:spcPts val="0"/>
                </a:spcAft>
                <a:defRPr/>
              </a:pPr>
              <a:endParaRPr lang="en-US">
                <a:latin typeface="+mn-lt"/>
                <a:ea typeface="+mn-ea"/>
              </a:endParaRPr>
            </a:p>
          </p:txBody>
        </p:sp>
        <p:sp>
          <p:nvSpPr>
            <p:cNvPr id="3086" name="Line 25"/>
            <p:cNvSpPr>
              <a:spLocks noChangeShapeType="1"/>
            </p:cNvSpPr>
            <p:nvPr/>
          </p:nvSpPr>
          <p:spPr bwMode="auto">
            <a:xfrm>
              <a:off x="3289" y="4805"/>
              <a:ext cx="9659" cy="11"/>
            </a:xfrm>
            <a:prstGeom prst="line">
              <a:avLst/>
            </a:prstGeom>
            <a:noFill/>
            <a:ln w="22225">
              <a:solidFill>
                <a:srgbClr val="2C3688"/>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Text Box 26"/>
            <p:cNvSpPr txBox="1">
              <a:spLocks noChangeArrowheads="1"/>
            </p:cNvSpPr>
            <p:nvPr/>
          </p:nvSpPr>
          <p:spPr bwMode="auto">
            <a:xfrm>
              <a:off x="3189" y="8650"/>
              <a:ext cx="9759" cy="765"/>
            </a:xfrm>
            <a:prstGeom prst="rect">
              <a:avLst/>
            </a:prstGeom>
            <a:noFill/>
            <a:ln w="9525">
              <a:noFill/>
              <a:miter lim="800000"/>
              <a:headEnd/>
              <a:tailEnd/>
            </a:ln>
          </p:spPr>
          <p:txBody>
            <a:bodyPr/>
            <a:lstStyle/>
            <a:p>
              <a:pPr algn="ctr" fontAlgn="auto">
                <a:spcBef>
                  <a:spcPts val="0"/>
                </a:spcBef>
                <a:spcAft>
                  <a:spcPts val="0"/>
                </a:spcAft>
                <a:defRPr/>
              </a:pPr>
              <a:r>
                <a:rPr lang="en-GB" dirty="0">
                  <a:solidFill>
                    <a:srgbClr val="1C75BB"/>
                  </a:solidFill>
                  <a:latin typeface="Verdana" charset="0"/>
                  <a:ea typeface="Verdana" charset="0"/>
                  <a:cs typeface="Verdana" charset="0"/>
                </a:rPr>
                <a:t>Strength of Relationship </a:t>
              </a:r>
            </a:p>
          </p:txBody>
        </p:sp>
        <p:sp>
          <p:nvSpPr>
            <p:cNvPr id="32" name="Text Box 27"/>
            <p:cNvSpPr txBox="1">
              <a:spLocks noChangeArrowheads="1"/>
            </p:cNvSpPr>
            <p:nvPr/>
          </p:nvSpPr>
          <p:spPr bwMode="auto">
            <a:xfrm>
              <a:off x="607" y="4241"/>
              <a:ext cx="2077" cy="1270"/>
            </a:xfrm>
            <a:prstGeom prst="rect">
              <a:avLst/>
            </a:prstGeom>
            <a:noFill/>
            <a:ln w="9525">
              <a:noFill/>
              <a:miter lim="800000"/>
              <a:headEnd/>
              <a:tailEnd/>
            </a:ln>
          </p:spPr>
          <p:txBody>
            <a:bodyPr/>
            <a:lstStyle/>
            <a:p>
              <a:pPr fontAlgn="auto">
                <a:spcBef>
                  <a:spcPts val="0"/>
                </a:spcBef>
                <a:spcAft>
                  <a:spcPts val="0"/>
                </a:spcAft>
                <a:defRPr/>
              </a:pPr>
              <a:r>
                <a:rPr lang="en-GB" dirty="0">
                  <a:solidFill>
                    <a:srgbClr val="1C75BB"/>
                  </a:solidFill>
                  <a:latin typeface="Verdana" charset="0"/>
                  <a:ea typeface="Verdana" charset="0"/>
                  <a:cs typeface="Verdana" charset="0"/>
                </a:rPr>
                <a:t>Perceived Expertise</a:t>
              </a:r>
            </a:p>
          </p:txBody>
        </p:sp>
        <p:sp>
          <p:nvSpPr>
            <p:cNvPr id="3089" name="Text Box 33"/>
            <p:cNvSpPr txBox="1">
              <a:spLocks noChangeArrowheads="1"/>
            </p:cNvSpPr>
            <p:nvPr/>
          </p:nvSpPr>
          <p:spPr bwMode="auto">
            <a:xfrm>
              <a:off x="4714" y="2433"/>
              <a:ext cx="2576" cy="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ctr" defTabSz="914400">
                <a:spcBef>
                  <a:spcPct val="20000"/>
                </a:spcBef>
              </a:pPr>
              <a:r>
                <a:rPr lang="en-GB" altLang="x-none" sz="1600" dirty="0">
                  <a:solidFill>
                    <a:srgbClr val="FFFFFF"/>
                  </a:solidFill>
                  <a:latin typeface="Verdana" charset="0"/>
                </a:rPr>
                <a:t>Strong on expertise.</a:t>
              </a:r>
            </a:p>
            <a:p>
              <a:pPr algn="ctr" defTabSz="914400">
                <a:spcBef>
                  <a:spcPct val="20000"/>
                </a:spcBef>
              </a:pPr>
              <a:r>
                <a:rPr lang="en-GB" altLang="x-none" sz="1600" dirty="0">
                  <a:solidFill>
                    <a:srgbClr val="FFFFFF"/>
                  </a:solidFill>
                  <a:latin typeface="Verdana" charset="0"/>
                </a:rPr>
                <a:t>Weak on relationship.</a:t>
              </a:r>
              <a:endParaRPr lang="en-US" altLang="x-none" sz="1600" dirty="0">
                <a:solidFill>
                  <a:srgbClr val="FFFFFF"/>
                </a:solidFill>
                <a:latin typeface="Verdana" charset="0"/>
              </a:endParaRPr>
            </a:p>
          </p:txBody>
        </p:sp>
        <p:sp>
          <p:nvSpPr>
            <p:cNvPr id="3090" name="Text Box 34"/>
            <p:cNvSpPr txBox="1">
              <a:spLocks noChangeArrowheads="1"/>
            </p:cNvSpPr>
            <p:nvPr/>
          </p:nvSpPr>
          <p:spPr bwMode="auto">
            <a:xfrm>
              <a:off x="9405" y="2433"/>
              <a:ext cx="2969" cy="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ctr" defTabSz="914400">
                <a:spcBef>
                  <a:spcPct val="20000"/>
                </a:spcBef>
              </a:pPr>
              <a:r>
                <a:rPr lang="en-GB" altLang="x-none" sz="1600" dirty="0">
                  <a:solidFill>
                    <a:srgbClr val="FFFFFF"/>
                  </a:solidFill>
                  <a:latin typeface="Verdana" charset="0"/>
                </a:rPr>
                <a:t>Strong on expertise.</a:t>
              </a:r>
            </a:p>
            <a:p>
              <a:pPr algn="ctr" defTabSz="914400">
                <a:spcBef>
                  <a:spcPct val="20000"/>
                </a:spcBef>
              </a:pPr>
              <a:r>
                <a:rPr lang="en-GB" altLang="x-none" sz="1600" dirty="0">
                  <a:solidFill>
                    <a:srgbClr val="FFFFFF"/>
                  </a:solidFill>
                  <a:latin typeface="Verdana" charset="0"/>
                </a:rPr>
                <a:t>Strong on relationship.</a:t>
              </a:r>
              <a:endParaRPr lang="en-US" altLang="x-none" sz="1600" dirty="0">
                <a:solidFill>
                  <a:srgbClr val="FFFFFF"/>
                </a:solidFill>
                <a:latin typeface="Verdana" charset="0"/>
              </a:endParaRPr>
            </a:p>
            <a:p>
              <a:pPr defTabSz="914400"/>
              <a:endParaRPr lang="en-GB" altLang="x-none" sz="1600" b="1" dirty="0">
                <a:solidFill>
                  <a:srgbClr val="FFFFFF"/>
                </a:solidFill>
                <a:latin typeface="Verdana" charset="0"/>
              </a:endParaRPr>
            </a:p>
          </p:txBody>
        </p:sp>
        <p:sp>
          <p:nvSpPr>
            <p:cNvPr id="3091" name="Text Box 35"/>
            <p:cNvSpPr txBox="1">
              <a:spLocks noChangeArrowheads="1"/>
            </p:cNvSpPr>
            <p:nvPr/>
          </p:nvSpPr>
          <p:spPr bwMode="auto">
            <a:xfrm>
              <a:off x="4705" y="5571"/>
              <a:ext cx="2496" cy="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ctr" defTabSz="914400">
                <a:spcBef>
                  <a:spcPct val="20000"/>
                </a:spcBef>
              </a:pPr>
              <a:r>
                <a:rPr lang="en-GB" altLang="x-none" sz="1600">
                  <a:solidFill>
                    <a:srgbClr val="FFFFFF"/>
                  </a:solidFill>
                  <a:latin typeface="Verdana" charset="0"/>
                </a:rPr>
                <a:t>Weak on expertise.</a:t>
              </a:r>
            </a:p>
            <a:p>
              <a:pPr algn="ctr" defTabSz="914400">
                <a:spcBef>
                  <a:spcPct val="20000"/>
                </a:spcBef>
              </a:pPr>
              <a:r>
                <a:rPr lang="en-GB" altLang="x-none" sz="1600" dirty="0">
                  <a:solidFill>
                    <a:srgbClr val="FFFFFF"/>
                  </a:solidFill>
                  <a:latin typeface="Verdana" charset="0"/>
                </a:rPr>
                <a:t>Weak on relationship.</a:t>
              </a:r>
              <a:endParaRPr lang="en-US" altLang="x-none" sz="1600" dirty="0">
                <a:solidFill>
                  <a:srgbClr val="FFFFFF"/>
                </a:solidFill>
                <a:latin typeface="Verdana" charset="0"/>
              </a:endParaRPr>
            </a:p>
          </p:txBody>
        </p:sp>
        <p:sp>
          <p:nvSpPr>
            <p:cNvPr id="3092" name="Text Box 36"/>
            <p:cNvSpPr txBox="1">
              <a:spLocks noChangeArrowheads="1"/>
            </p:cNvSpPr>
            <p:nvPr/>
          </p:nvSpPr>
          <p:spPr bwMode="auto">
            <a:xfrm>
              <a:off x="9564" y="5448"/>
              <a:ext cx="2576" cy="1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ctr">
                <a:spcBef>
                  <a:spcPct val="20000"/>
                </a:spcBef>
              </a:pPr>
              <a:r>
                <a:rPr lang="en-GB" altLang="x-none" sz="1600" dirty="0">
                  <a:solidFill>
                    <a:srgbClr val="FFFFFF"/>
                  </a:solidFill>
                  <a:latin typeface="Verdana" charset="0"/>
                </a:rPr>
                <a:t>Weak on</a:t>
              </a:r>
              <a:br>
                <a:rPr lang="en-GB" altLang="x-none" sz="1600" dirty="0">
                  <a:solidFill>
                    <a:srgbClr val="FFFFFF"/>
                  </a:solidFill>
                  <a:latin typeface="Verdana" charset="0"/>
                </a:rPr>
              </a:br>
              <a:r>
                <a:rPr lang="en-GB" altLang="x-none" sz="1600" dirty="0">
                  <a:solidFill>
                    <a:srgbClr val="FFFFFF"/>
                  </a:solidFill>
                  <a:latin typeface="Verdana" charset="0"/>
                </a:rPr>
                <a:t>expertise.</a:t>
              </a:r>
              <a:endParaRPr lang="en-US" altLang="x-none" sz="1600" dirty="0">
                <a:solidFill>
                  <a:srgbClr val="FFFFFF"/>
                </a:solidFill>
                <a:latin typeface="Verdana" charset="0"/>
              </a:endParaRPr>
            </a:p>
            <a:p>
              <a:pPr algn="ctr" defTabSz="914400">
                <a:spcBef>
                  <a:spcPct val="20000"/>
                </a:spcBef>
              </a:pPr>
              <a:r>
                <a:rPr lang="en-GB" altLang="x-none" sz="1600" dirty="0">
                  <a:solidFill>
                    <a:srgbClr val="FFFFFF"/>
                  </a:solidFill>
                  <a:latin typeface="Verdana" charset="0"/>
                </a:rPr>
                <a:t>Strong on relationship.</a:t>
              </a:r>
              <a:endParaRPr lang="en-US" altLang="x-none" sz="1600" dirty="0">
                <a:solidFill>
                  <a:srgbClr val="4768A2"/>
                </a:solidFill>
              </a:endParaRPr>
            </a:p>
            <a:p>
              <a:pPr defTabSz="914400"/>
              <a:endParaRPr lang="en-GB" altLang="x-none" sz="1600" b="1" dirty="0">
                <a:solidFill>
                  <a:srgbClr val="4768A2"/>
                </a:solidFill>
                <a:latin typeface="Verdana" charset="0"/>
              </a:endParaRPr>
            </a:p>
          </p:txBody>
        </p:sp>
        <p:sp>
          <p:nvSpPr>
            <p:cNvPr id="3093" name="Line 38"/>
            <p:cNvSpPr>
              <a:spLocks noChangeShapeType="1"/>
            </p:cNvSpPr>
            <p:nvPr/>
          </p:nvSpPr>
          <p:spPr bwMode="auto">
            <a:xfrm flipV="1">
              <a:off x="8105" y="1734"/>
              <a:ext cx="0" cy="6151"/>
            </a:xfrm>
            <a:prstGeom prst="line">
              <a:avLst/>
            </a:prstGeom>
            <a:noFill/>
            <a:ln w="22225">
              <a:solidFill>
                <a:srgbClr val="2C3688"/>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 name="Text Box 26"/>
            <p:cNvSpPr txBox="1">
              <a:spLocks noChangeArrowheads="1"/>
            </p:cNvSpPr>
            <p:nvPr/>
          </p:nvSpPr>
          <p:spPr bwMode="auto">
            <a:xfrm>
              <a:off x="3189" y="7885"/>
              <a:ext cx="895" cy="765"/>
            </a:xfrm>
            <a:prstGeom prst="rect">
              <a:avLst/>
            </a:prstGeom>
            <a:noFill/>
            <a:ln w="9525">
              <a:noFill/>
              <a:miter lim="800000"/>
              <a:headEnd/>
              <a:tailEnd/>
            </a:ln>
          </p:spPr>
          <p:txBody>
            <a:bodyPr/>
            <a:lstStyle/>
            <a:p>
              <a:pPr fontAlgn="auto">
                <a:spcBef>
                  <a:spcPts val="0"/>
                </a:spcBef>
                <a:spcAft>
                  <a:spcPts val="0"/>
                </a:spcAft>
                <a:defRPr/>
              </a:pPr>
              <a:r>
                <a:rPr lang="en-GB" i="1" dirty="0">
                  <a:solidFill>
                    <a:srgbClr val="1C75BB"/>
                  </a:solidFill>
                  <a:latin typeface="Verdana" charset="0"/>
                  <a:ea typeface="Verdana" charset="0"/>
                  <a:cs typeface="Verdana" charset="0"/>
                </a:rPr>
                <a:t>1</a:t>
              </a:r>
            </a:p>
          </p:txBody>
        </p:sp>
        <p:sp>
          <p:nvSpPr>
            <p:cNvPr id="61" name="Text Box 26"/>
            <p:cNvSpPr txBox="1">
              <a:spLocks noChangeArrowheads="1"/>
            </p:cNvSpPr>
            <p:nvPr/>
          </p:nvSpPr>
          <p:spPr bwMode="auto">
            <a:xfrm>
              <a:off x="5486" y="7885"/>
              <a:ext cx="895" cy="765"/>
            </a:xfrm>
            <a:prstGeom prst="rect">
              <a:avLst/>
            </a:prstGeom>
            <a:noFill/>
            <a:ln w="9525">
              <a:noFill/>
              <a:miter lim="800000"/>
              <a:headEnd/>
              <a:tailEnd/>
            </a:ln>
          </p:spPr>
          <p:txBody>
            <a:bodyPr/>
            <a:lstStyle/>
            <a:p>
              <a:pPr fontAlgn="auto">
                <a:spcBef>
                  <a:spcPts val="0"/>
                </a:spcBef>
                <a:spcAft>
                  <a:spcPts val="0"/>
                </a:spcAft>
                <a:defRPr/>
              </a:pPr>
              <a:r>
                <a:rPr lang="en-GB" i="1" dirty="0">
                  <a:solidFill>
                    <a:srgbClr val="1C75BB"/>
                  </a:solidFill>
                  <a:latin typeface="Verdana" charset="0"/>
                  <a:ea typeface="Verdana" charset="0"/>
                  <a:cs typeface="Verdana" charset="0"/>
                </a:rPr>
                <a:t>2</a:t>
              </a:r>
            </a:p>
          </p:txBody>
        </p:sp>
        <p:sp>
          <p:nvSpPr>
            <p:cNvPr id="62" name="Text Box 26"/>
            <p:cNvSpPr txBox="1">
              <a:spLocks noChangeArrowheads="1"/>
            </p:cNvSpPr>
            <p:nvPr/>
          </p:nvSpPr>
          <p:spPr bwMode="auto">
            <a:xfrm>
              <a:off x="7791" y="7885"/>
              <a:ext cx="897" cy="765"/>
            </a:xfrm>
            <a:prstGeom prst="rect">
              <a:avLst/>
            </a:prstGeom>
            <a:noFill/>
            <a:ln w="9525">
              <a:noFill/>
              <a:miter lim="800000"/>
              <a:headEnd/>
              <a:tailEnd/>
            </a:ln>
          </p:spPr>
          <p:txBody>
            <a:bodyPr/>
            <a:lstStyle/>
            <a:p>
              <a:pPr fontAlgn="auto">
                <a:spcBef>
                  <a:spcPts val="0"/>
                </a:spcBef>
                <a:spcAft>
                  <a:spcPts val="0"/>
                </a:spcAft>
                <a:defRPr/>
              </a:pPr>
              <a:r>
                <a:rPr lang="en-GB" i="1" dirty="0">
                  <a:solidFill>
                    <a:srgbClr val="1C75BB"/>
                  </a:solidFill>
                  <a:latin typeface="Verdana" charset="0"/>
                  <a:ea typeface="Verdana" charset="0"/>
                  <a:cs typeface="Verdana" charset="0"/>
                </a:rPr>
                <a:t>3</a:t>
              </a:r>
            </a:p>
          </p:txBody>
        </p:sp>
        <p:sp>
          <p:nvSpPr>
            <p:cNvPr id="63" name="Text Box 26"/>
            <p:cNvSpPr txBox="1">
              <a:spLocks noChangeArrowheads="1"/>
            </p:cNvSpPr>
            <p:nvPr/>
          </p:nvSpPr>
          <p:spPr bwMode="auto">
            <a:xfrm>
              <a:off x="10178" y="7885"/>
              <a:ext cx="897" cy="765"/>
            </a:xfrm>
            <a:prstGeom prst="rect">
              <a:avLst/>
            </a:prstGeom>
            <a:noFill/>
            <a:ln w="9525">
              <a:noFill/>
              <a:miter lim="800000"/>
              <a:headEnd/>
              <a:tailEnd/>
            </a:ln>
          </p:spPr>
          <p:txBody>
            <a:bodyPr/>
            <a:lstStyle/>
            <a:p>
              <a:pPr fontAlgn="auto">
                <a:spcBef>
                  <a:spcPts val="0"/>
                </a:spcBef>
                <a:spcAft>
                  <a:spcPts val="0"/>
                </a:spcAft>
                <a:defRPr/>
              </a:pPr>
              <a:r>
                <a:rPr lang="en-GB" i="1" dirty="0">
                  <a:solidFill>
                    <a:srgbClr val="1C75BB"/>
                  </a:solidFill>
                  <a:latin typeface="Verdana" charset="0"/>
                  <a:ea typeface="Verdana" charset="0"/>
                  <a:cs typeface="Verdana" charset="0"/>
                </a:rPr>
                <a:t>4</a:t>
              </a:r>
            </a:p>
          </p:txBody>
        </p:sp>
        <p:sp>
          <p:nvSpPr>
            <p:cNvPr id="64" name="Text Box 26"/>
            <p:cNvSpPr txBox="1">
              <a:spLocks noChangeArrowheads="1"/>
            </p:cNvSpPr>
            <p:nvPr/>
          </p:nvSpPr>
          <p:spPr bwMode="auto">
            <a:xfrm>
              <a:off x="12398" y="7885"/>
              <a:ext cx="895" cy="765"/>
            </a:xfrm>
            <a:prstGeom prst="rect">
              <a:avLst/>
            </a:prstGeom>
            <a:noFill/>
            <a:ln w="9525">
              <a:noFill/>
              <a:miter lim="800000"/>
              <a:headEnd/>
              <a:tailEnd/>
            </a:ln>
          </p:spPr>
          <p:txBody>
            <a:bodyPr/>
            <a:lstStyle/>
            <a:p>
              <a:pPr algn="ctr" fontAlgn="auto">
                <a:spcBef>
                  <a:spcPts val="0"/>
                </a:spcBef>
                <a:spcAft>
                  <a:spcPts val="0"/>
                </a:spcAft>
                <a:defRPr/>
              </a:pPr>
              <a:r>
                <a:rPr lang="en-GB" i="1" dirty="0">
                  <a:solidFill>
                    <a:srgbClr val="1C75BB"/>
                  </a:solidFill>
                  <a:latin typeface="Verdana" charset="0"/>
                  <a:ea typeface="Verdana" charset="0"/>
                  <a:cs typeface="Verdana" charset="0"/>
                </a:rPr>
                <a:t>5</a:t>
              </a:r>
            </a:p>
          </p:txBody>
        </p:sp>
        <p:sp>
          <p:nvSpPr>
            <p:cNvPr id="65" name="Text Box 26"/>
            <p:cNvSpPr txBox="1">
              <a:spLocks noChangeArrowheads="1"/>
            </p:cNvSpPr>
            <p:nvPr/>
          </p:nvSpPr>
          <p:spPr bwMode="auto">
            <a:xfrm>
              <a:off x="2684" y="7433"/>
              <a:ext cx="897" cy="765"/>
            </a:xfrm>
            <a:prstGeom prst="rect">
              <a:avLst/>
            </a:prstGeom>
            <a:noFill/>
            <a:ln w="9525">
              <a:noFill/>
              <a:miter lim="800000"/>
              <a:headEnd/>
              <a:tailEnd/>
            </a:ln>
          </p:spPr>
          <p:txBody>
            <a:bodyPr/>
            <a:lstStyle/>
            <a:p>
              <a:pPr fontAlgn="auto">
                <a:spcBef>
                  <a:spcPts val="0"/>
                </a:spcBef>
                <a:spcAft>
                  <a:spcPts val="0"/>
                </a:spcAft>
                <a:defRPr/>
              </a:pPr>
              <a:r>
                <a:rPr lang="en-GB" i="1" dirty="0">
                  <a:solidFill>
                    <a:srgbClr val="1C75BB"/>
                  </a:solidFill>
                  <a:latin typeface="Verdana" charset="0"/>
                  <a:ea typeface="Verdana" charset="0"/>
                  <a:cs typeface="Verdana" charset="0"/>
                </a:rPr>
                <a:t>1</a:t>
              </a:r>
            </a:p>
          </p:txBody>
        </p:sp>
        <p:sp>
          <p:nvSpPr>
            <p:cNvPr id="66" name="Text Box 26"/>
            <p:cNvSpPr txBox="1">
              <a:spLocks noChangeArrowheads="1"/>
            </p:cNvSpPr>
            <p:nvPr/>
          </p:nvSpPr>
          <p:spPr bwMode="auto">
            <a:xfrm>
              <a:off x="2684" y="5978"/>
              <a:ext cx="897" cy="767"/>
            </a:xfrm>
            <a:prstGeom prst="rect">
              <a:avLst/>
            </a:prstGeom>
            <a:noFill/>
            <a:ln w="9525">
              <a:noFill/>
              <a:miter lim="800000"/>
              <a:headEnd/>
              <a:tailEnd/>
            </a:ln>
          </p:spPr>
          <p:txBody>
            <a:bodyPr/>
            <a:lstStyle/>
            <a:p>
              <a:pPr fontAlgn="auto">
                <a:spcBef>
                  <a:spcPts val="0"/>
                </a:spcBef>
                <a:spcAft>
                  <a:spcPts val="0"/>
                </a:spcAft>
                <a:defRPr/>
              </a:pPr>
              <a:r>
                <a:rPr lang="en-GB" i="1" dirty="0">
                  <a:solidFill>
                    <a:srgbClr val="1C75BB"/>
                  </a:solidFill>
                  <a:latin typeface="Verdana" charset="0"/>
                  <a:ea typeface="Verdana" charset="0"/>
                  <a:cs typeface="Verdana" charset="0"/>
                </a:rPr>
                <a:t>2</a:t>
              </a:r>
            </a:p>
          </p:txBody>
        </p:sp>
        <p:sp>
          <p:nvSpPr>
            <p:cNvPr id="67" name="Text Box 26"/>
            <p:cNvSpPr txBox="1">
              <a:spLocks noChangeArrowheads="1"/>
            </p:cNvSpPr>
            <p:nvPr/>
          </p:nvSpPr>
          <p:spPr bwMode="auto">
            <a:xfrm>
              <a:off x="2684" y="4526"/>
              <a:ext cx="897" cy="767"/>
            </a:xfrm>
            <a:prstGeom prst="rect">
              <a:avLst/>
            </a:prstGeom>
            <a:noFill/>
            <a:ln w="9525">
              <a:noFill/>
              <a:miter lim="800000"/>
              <a:headEnd/>
              <a:tailEnd/>
            </a:ln>
          </p:spPr>
          <p:txBody>
            <a:bodyPr/>
            <a:lstStyle/>
            <a:p>
              <a:pPr fontAlgn="auto">
                <a:spcBef>
                  <a:spcPts val="0"/>
                </a:spcBef>
                <a:spcAft>
                  <a:spcPts val="0"/>
                </a:spcAft>
                <a:defRPr/>
              </a:pPr>
              <a:r>
                <a:rPr lang="en-GB" i="1" dirty="0">
                  <a:solidFill>
                    <a:srgbClr val="1C75BB"/>
                  </a:solidFill>
                  <a:latin typeface="Verdana" charset="0"/>
                  <a:ea typeface="Verdana" charset="0"/>
                  <a:cs typeface="Verdana" charset="0"/>
                </a:rPr>
                <a:t>3</a:t>
              </a:r>
            </a:p>
          </p:txBody>
        </p:sp>
        <p:sp>
          <p:nvSpPr>
            <p:cNvPr id="68" name="Text Box 26"/>
            <p:cNvSpPr txBox="1">
              <a:spLocks noChangeArrowheads="1"/>
            </p:cNvSpPr>
            <p:nvPr/>
          </p:nvSpPr>
          <p:spPr bwMode="auto">
            <a:xfrm>
              <a:off x="2684" y="2993"/>
              <a:ext cx="897" cy="765"/>
            </a:xfrm>
            <a:prstGeom prst="rect">
              <a:avLst/>
            </a:prstGeom>
            <a:noFill/>
            <a:ln w="9525">
              <a:noFill/>
              <a:miter lim="800000"/>
              <a:headEnd/>
              <a:tailEnd/>
            </a:ln>
          </p:spPr>
          <p:txBody>
            <a:bodyPr/>
            <a:lstStyle/>
            <a:p>
              <a:pPr fontAlgn="auto">
                <a:spcBef>
                  <a:spcPts val="0"/>
                </a:spcBef>
                <a:spcAft>
                  <a:spcPts val="0"/>
                </a:spcAft>
                <a:defRPr/>
              </a:pPr>
              <a:r>
                <a:rPr lang="en-GB" i="1" dirty="0">
                  <a:solidFill>
                    <a:srgbClr val="1C75BB"/>
                  </a:solidFill>
                  <a:latin typeface="Verdana" charset="0"/>
                  <a:ea typeface="Verdana" charset="0"/>
                  <a:cs typeface="Verdana" charset="0"/>
                </a:rPr>
                <a:t>4</a:t>
              </a:r>
            </a:p>
          </p:txBody>
        </p:sp>
        <p:sp>
          <p:nvSpPr>
            <p:cNvPr id="69" name="Text Box 26"/>
            <p:cNvSpPr txBox="1">
              <a:spLocks noChangeArrowheads="1"/>
            </p:cNvSpPr>
            <p:nvPr/>
          </p:nvSpPr>
          <p:spPr bwMode="auto">
            <a:xfrm>
              <a:off x="2684" y="1566"/>
              <a:ext cx="897" cy="765"/>
            </a:xfrm>
            <a:prstGeom prst="rect">
              <a:avLst/>
            </a:prstGeom>
            <a:noFill/>
            <a:ln w="9525">
              <a:noFill/>
              <a:miter lim="800000"/>
              <a:headEnd/>
              <a:tailEnd/>
            </a:ln>
          </p:spPr>
          <p:txBody>
            <a:bodyPr/>
            <a:lstStyle/>
            <a:p>
              <a:pPr fontAlgn="auto">
                <a:spcBef>
                  <a:spcPts val="0"/>
                </a:spcBef>
                <a:spcAft>
                  <a:spcPts val="0"/>
                </a:spcAft>
                <a:defRPr/>
              </a:pPr>
              <a:r>
                <a:rPr lang="en-GB" i="1" dirty="0">
                  <a:solidFill>
                    <a:srgbClr val="1C75BB"/>
                  </a:solidFill>
                  <a:latin typeface="Verdana" charset="0"/>
                  <a:ea typeface="Verdana" charset="0"/>
                  <a:cs typeface="Verdana" charset="0"/>
                </a:rPr>
                <a:t>5</a:t>
              </a:r>
            </a:p>
          </p:txBody>
        </p:sp>
      </p:grpSp>
      <p:pic>
        <p:nvPicPr>
          <p:cNvPr id="42" name="Picture 41" descr="IMG_9542M.jpg"/>
          <p:cNvPicPr>
            <a:picLocks noChangeAspect="1"/>
          </p:cNvPicPr>
          <p:nvPr/>
        </p:nvPicPr>
        <p:blipFill>
          <a:blip r:embed="rId2"/>
          <a:srcRect l="8742" b="41661"/>
          <a:stretch>
            <a:fillRect/>
          </a:stretch>
        </p:blipFill>
        <p:spPr>
          <a:xfrm>
            <a:off x="2067688" y="3674774"/>
            <a:ext cx="802719" cy="798933"/>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2" name="Picture 51" descr="IMG_8057M.jpg"/>
          <p:cNvPicPr>
            <a:picLocks noChangeAspect="1"/>
          </p:cNvPicPr>
          <p:nvPr/>
        </p:nvPicPr>
        <p:blipFill>
          <a:blip r:embed="rId3"/>
          <a:srcRect r="33759"/>
          <a:stretch>
            <a:fillRect/>
          </a:stretch>
        </p:blipFill>
        <p:spPr>
          <a:xfrm>
            <a:off x="2068676" y="1605954"/>
            <a:ext cx="786213" cy="782935"/>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4" name="Picture 53" descr="IMG_9332M.jpg"/>
          <p:cNvPicPr>
            <a:picLocks noChangeAspect="1"/>
          </p:cNvPicPr>
          <p:nvPr/>
        </p:nvPicPr>
        <p:blipFill>
          <a:blip r:embed="rId4"/>
          <a:srcRect b="32011"/>
          <a:stretch>
            <a:fillRect/>
          </a:stretch>
        </p:blipFill>
        <p:spPr>
          <a:xfrm>
            <a:off x="5192556" y="3647511"/>
            <a:ext cx="748342" cy="72000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6" name="Picture 55" descr="IMG_9336M.jpg"/>
          <p:cNvPicPr>
            <a:picLocks noChangeAspect="1"/>
          </p:cNvPicPr>
          <p:nvPr/>
        </p:nvPicPr>
        <p:blipFill>
          <a:blip r:embed="rId5"/>
          <a:srcRect l="16803" r="13995" b="6764"/>
          <a:stretch>
            <a:fillRect/>
          </a:stretch>
        </p:blipFill>
        <p:spPr>
          <a:xfrm>
            <a:off x="5087855" y="1632668"/>
            <a:ext cx="807789" cy="769072"/>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664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8A2B21-DBA5-BAB8-1385-39391A084273}"/>
              </a:ext>
            </a:extLst>
          </p:cNvPr>
          <p:cNvSpPr/>
          <p:nvPr/>
        </p:nvSpPr>
        <p:spPr>
          <a:xfrm>
            <a:off x="7019925" y="4941888"/>
            <a:ext cx="1873250" cy="16113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5362" name="Title 3">
            <a:extLst>
              <a:ext uri="{FF2B5EF4-FFF2-40B4-BE49-F238E27FC236}">
                <a16:creationId xmlns:a16="http://schemas.microsoft.com/office/drawing/2014/main" id="{EB975189-C71C-1A6C-7D01-7134E48091BF}"/>
              </a:ext>
            </a:extLst>
          </p:cNvPr>
          <p:cNvSpPr>
            <a:spLocks noGrp="1"/>
          </p:cNvSpPr>
          <p:nvPr>
            <p:ph type="title"/>
          </p:nvPr>
        </p:nvSpPr>
        <p:spPr>
          <a:xfrm>
            <a:off x="457200" y="44450"/>
            <a:ext cx="8229600" cy="993775"/>
          </a:xfrm>
        </p:spPr>
        <p:txBody>
          <a:bodyPr/>
          <a:lstStyle/>
          <a:p>
            <a:r>
              <a:rPr lang="en-GB" altLang="en-US">
                <a:ea typeface="ＭＳ Ｐゴシック" panose="020B0600070205080204" pitchFamily="34" charset="-128"/>
              </a:rPr>
              <a:t>The Games People Play</a:t>
            </a:r>
          </a:p>
        </p:txBody>
      </p:sp>
      <p:grpSp>
        <p:nvGrpSpPr>
          <p:cNvPr id="3" name="Group 2">
            <a:extLst>
              <a:ext uri="{FF2B5EF4-FFF2-40B4-BE49-F238E27FC236}">
                <a16:creationId xmlns:a16="http://schemas.microsoft.com/office/drawing/2014/main" id="{15CD75C2-2A9F-2089-1967-8A6859A03B70}"/>
              </a:ext>
            </a:extLst>
          </p:cNvPr>
          <p:cNvGrpSpPr/>
          <p:nvPr/>
        </p:nvGrpSpPr>
        <p:grpSpPr>
          <a:xfrm>
            <a:off x="323528" y="1124744"/>
            <a:ext cx="8568951" cy="5544616"/>
            <a:chOff x="1320800" y="1244600"/>
            <a:chExt cx="7561263" cy="5316538"/>
          </a:xfrm>
          <a:solidFill>
            <a:srgbClr val="2C3688">
              <a:alpha val="40392"/>
            </a:srgbClr>
          </a:solidFill>
        </p:grpSpPr>
        <p:sp>
          <p:nvSpPr>
            <p:cNvPr id="53" name="Rectangle 52">
              <a:extLst>
                <a:ext uri="{FF2B5EF4-FFF2-40B4-BE49-F238E27FC236}">
                  <a16:creationId xmlns:a16="http://schemas.microsoft.com/office/drawing/2014/main" id="{1DBE200B-8806-C938-B250-BA61E5862D9B}"/>
                </a:ext>
              </a:extLst>
            </p:cNvPr>
            <p:cNvSpPr/>
            <p:nvPr/>
          </p:nvSpPr>
          <p:spPr>
            <a:xfrm>
              <a:off x="1320800" y="1244600"/>
              <a:ext cx="7561263" cy="531653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Rounded Rectangle 65">
              <a:extLst>
                <a:ext uri="{FF2B5EF4-FFF2-40B4-BE49-F238E27FC236}">
                  <a16:creationId xmlns:a16="http://schemas.microsoft.com/office/drawing/2014/main" id="{3E3B3CA0-D1F1-C96F-5F41-263F2C92C0CD}"/>
                </a:ext>
              </a:extLst>
            </p:cNvPr>
            <p:cNvSpPr>
              <a:spLocks noChangeArrowheads="1"/>
            </p:cNvSpPr>
            <p:nvPr/>
          </p:nvSpPr>
          <p:spPr bwMode="auto">
            <a:xfrm>
              <a:off x="1484313" y="1341438"/>
              <a:ext cx="1987550" cy="1636712"/>
            </a:xfrm>
            <a:prstGeom prst="roundRect">
              <a:avLst>
                <a:gd name="adj" fmla="val 16667"/>
              </a:avLst>
            </a:prstGeom>
            <a:solidFill>
              <a:srgbClr val="2C3688"/>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lgn="ctr">
                <a:defRPr/>
              </a:pPr>
              <a:endParaRPr lang="x-none" altLang="x-none">
                <a:solidFill>
                  <a:srgbClr val="FFFFFF"/>
                </a:solidFill>
              </a:endParaRPr>
            </a:p>
          </p:txBody>
        </p:sp>
        <p:sp>
          <p:nvSpPr>
            <p:cNvPr id="20" name="Rounded Rectangle 19">
              <a:extLst>
                <a:ext uri="{FF2B5EF4-FFF2-40B4-BE49-F238E27FC236}">
                  <a16:creationId xmlns:a16="http://schemas.microsoft.com/office/drawing/2014/main" id="{25226808-5645-308E-EB7E-D322FBA2CE18}"/>
                </a:ext>
              </a:extLst>
            </p:cNvPr>
            <p:cNvSpPr>
              <a:spLocks noChangeArrowheads="1"/>
            </p:cNvSpPr>
            <p:nvPr/>
          </p:nvSpPr>
          <p:spPr bwMode="auto">
            <a:xfrm>
              <a:off x="3556000" y="1341438"/>
              <a:ext cx="5138738" cy="1636712"/>
            </a:xfrm>
            <a:prstGeom prst="roundRect">
              <a:avLst>
                <a:gd name="adj" fmla="val 16667"/>
              </a:avLst>
            </a:prstGeom>
            <a:solidFill>
              <a:srgbClr val="2C3688"/>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lgn="ctr">
                <a:defRPr/>
              </a:pPr>
              <a:endParaRPr lang="x-none" altLang="x-none">
                <a:solidFill>
                  <a:srgbClr val="FFFFFF"/>
                </a:solidFill>
              </a:endParaRPr>
            </a:p>
          </p:txBody>
        </p:sp>
        <p:sp>
          <p:nvSpPr>
            <p:cNvPr id="22" name="Rounded Rectangle 21">
              <a:extLst>
                <a:ext uri="{FF2B5EF4-FFF2-40B4-BE49-F238E27FC236}">
                  <a16:creationId xmlns:a16="http://schemas.microsoft.com/office/drawing/2014/main" id="{A09DD966-AE84-1339-E39A-970262DA28C6}"/>
                </a:ext>
              </a:extLst>
            </p:cNvPr>
            <p:cNvSpPr>
              <a:spLocks noChangeArrowheads="1"/>
            </p:cNvSpPr>
            <p:nvPr/>
          </p:nvSpPr>
          <p:spPr bwMode="auto">
            <a:xfrm>
              <a:off x="1484313" y="3074988"/>
              <a:ext cx="1987550" cy="1636712"/>
            </a:xfrm>
            <a:prstGeom prst="roundRect">
              <a:avLst>
                <a:gd name="adj" fmla="val 16667"/>
              </a:avLst>
            </a:prstGeom>
            <a:solidFill>
              <a:srgbClr val="F49200"/>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lgn="ctr">
                <a:defRPr/>
              </a:pPr>
              <a:endParaRPr lang="x-none" altLang="x-none">
                <a:solidFill>
                  <a:srgbClr val="FFFFFF"/>
                </a:solidFill>
              </a:endParaRPr>
            </a:p>
          </p:txBody>
        </p:sp>
        <p:sp>
          <p:nvSpPr>
            <p:cNvPr id="23" name="Rounded Rectangle 22">
              <a:extLst>
                <a:ext uri="{FF2B5EF4-FFF2-40B4-BE49-F238E27FC236}">
                  <a16:creationId xmlns:a16="http://schemas.microsoft.com/office/drawing/2014/main" id="{E8884C10-56FE-1FCE-E8CF-2099AE8C8A0B}"/>
                </a:ext>
              </a:extLst>
            </p:cNvPr>
            <p:cNvSpPr>
              <a:spLocks noChangeArrowheads="1"/>
            </p:cNvSpPr>
            <p:nvPr/>
          </p:nvSpPr>
          <p:spPr bwMode="auto">
            <a:xfrm>
              <a:off x="3556000" y="3074988"/>
              <a:ext cx="5138738" cy="1636712"/>
            </a:xfrm>
            <a:prstGeom prst="roundRect">
              <a:avLst>
                <a:gd name="adj" fmla="val 16667"/>
              </a:avLst>
            </a:prstGeom>
            <a:solidFill>
              <a:srgbClr val="F49200"/>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lgn="ctr">
                <a:defRPr/>
              </a:pPr>
              <a:endParaRPr lang="x-none" altLang="x-none">
                <a:solidFill>
                  <a:srgbClr val="FFFFFF"/>
                </a:solidFill>
              </a:endParaRPr>
            </a:p>
          </p:txBody>
        </p:sp>
        <p:sp>
          <p:nvSpPr>
            <p:cNvPr id="24" name="Rounded Rectangle 23">
              <a:extLst>
                <a:ext uri="{FF2B5EF4-FFF2-40B4-BE49-F238E27FC236}">
                  <a16:creationId xmlns:a16="http://schemas.microsoft.com/office/drawing/2014/main" id="{B5C474DF-4095-31EF-6B3C-DFDD1318D064}"/>
                </a:ext>
              </a:extLst>
            </p:cNvPr>
            <p:cNvSpPr>
              <a:spLocks noChangeArrowheads="1"/>
            </p:cNvSpPr>
            <p:nvPr/>
          </p:nvSpPr>
          <p:spPr bwMode="auto">
            <a:xfrm>
              <a:off x="1484313" y="4813300"/>
              <a:ext cx="1987550" cy="1636713"/>
            </a:xfrm>
            <a:prstGeom prst="roundRect">
              <a:avLst>
                <a:gd name="adj" fmla="val 16667"/>
              </a:avLst>
            </a:prstGeom>
            <a:solidFill>
              <a:srgbClr val="1C75BB"/>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lgn="ctr">
                <a:defRPr/>
              </a:pPr>
              <a:endParaRPr lang="x-none" altLang="x-none">
                <a:solidFill>
                  <a:srgbClr val="FFFFFF"/>
                </a:solidFill>
              </a:endParaRPr>
            </a:p>
          </p:txBody>
        </p:sp>
        <p:sp>
          <p:nvSpPr>
            <p:cNvPr id="25" name="Rounded Rectangle 24">
              <a:extLst>
                <a:ext uri="{FF2B5EF4-FFF2-40B4-BE49-F238E27FC236}">
                  <a16:creationId xmlns:a16="http://schemas.microsoft.com/office/drawing/2014/main" id="{958203B5-D34E-A226-8EE7-94FE3BEC660A}"/>
                </a:ext>
              </a:extLst>
            </p:cNvPr>
            <p:cNvSpPr>
              <a:spLocks noChangeArrowheads="1"/>
            </p:cNvSpPr>
            <p:nvPr/>
          </p:nvSpPr>
          <p:spPr bwMode="auto">
            <a:xfrm>
              <a:off x="3556000" y="4813300"/>
              <a:ext cx="5138738" cy="1636713"/>
            </a:xfrm>
            <a:prstGeom prst="roundRect">
              <a:avLst>
                <a:gd name="adj" fmla="val 16667"/>
              </a:avLst>
            </a:prstGeom>
            <a:solidFill>
              <a:srgbClr val="1C75BB"/>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lgn="ctr">
                <a:defRPr/>
              </a:pPr>
              <a:endParaRPr lang="x-none" altLang="x-none">
                <a:solidFill>
                  <a:srgbClr val="FFFFFF"/>
                </a:solidFill>
              </a:endParaRPr>
            </a:p>
          </p:txBody>
        </p:sp>
        <p:sp>
          <p:nvSpPr>
            <p:cNvPr id="3081" name="TextBox 20">
              <a:extLst>
                <a:ext uri="{FF2B5EF4-FFF2-40B4-BE49-F238E27FC236}">
                  <a16:creationId xmlns:a16="http://schemas.microsoft.com/office/drawing/2014/main" id="{42462EA9-ECFB-D74C-A209-1524AB2AF34F}"/>
                </a:ext>
              </a:extLst>
            </p:cNvPr>
            <p:cNvSpPr txBox="1">
              <a:spLocks noChangeArrowheads="1"/>
            </p:cNvSpPr>
            <p:nvPr/>
          </p:nvSpPr>
          <p:spPr bwMode="auto">
            <a:xfrm>
              <a:off x="3589338" y="1628775"/>
              <a:ext cx="5130800" cy="107632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en-GB" altLang="x-none" sz="1600" i="1" dirty="0">
                  <a:solidFill>
                    <a:srgbClr val="FFFFFF"/>
                  </a:solidFill>
                  <a:latin typeface="Verdana" charset="0"/>
                </a:rPr>
                <a:t>Played against higher level players – often seen as kicking against </a:t>
              </a:r>
              <a:r>
                <a:rPr lang="en-GB" altLang="en-US" sz="1600" i="1" dirty="0">
                  <a:solidFill>
                    <a:srgbClr val="FFFFFF"/>
                  </a:solidFill>
                  <a:latin typeface="Verdana" charset="0"/>
                </a:rPr>
                <a:t>‘</a:t>
              </a:r>
              <a:r>
                <a:rPr lang="en-GB" altLang="x-none" sz="1600" i="1" dirty="0">
                  <a:solidFill>
                    <a:srgbClr val="FFFFFF"/>
                  </a:solidFill>
                  <a:latin typeface="Verdana" charset="0"/>
                </a:rPr>
                <a:t>Authority</a:t>
              </a:r>
              <a:r>
                <a:rPr lang="en-GB" altLang="en-US" sz="1600" i="1" dirty="0">
                  <a:solidFill>
                    <a:srgbClr val="FFFFFF"/>
                  </a:solidFill>
                  <a:latin typeface="Verdana" charset="0"/>
                </a:rPr>
                <a:t>’</a:t>
              </a:r>
              <a:r>
                <a:rPr lang="en-GB" altLang="x-none" sz="1600" i="1" dirty="0">
                  <a:solidFill>
                    <a:srgbClr val="FFFFFF"/>
                  </a:solidFill>
                  <a:latin typeface="Verdana" charset="0"/>
                </a:rPr>
                <a:t> or </a:t>
              </a:r>
              <a:r>
                <a:rPr lang="en-GB" altLang="en-US" sz="1600" i="1" dirty="0">
                  <a:solidFill>
                    <a:srgbClr val="FFFFFF"/>
                  </a:solidFill>
                  <a:latin typeface="Verdana" charset="0"/>
                </a:rPr>
                <a:t>‘</a:t>
              </a:r>
              <a:r>
                <a:rPr lang="en-GB" altLang="x-none" sz="1600" i="1" dirty="0">
                  <a:solidFill>
                    <a:srgbClr val="FFFFFF"/>
                  </a:solidFill>
                  <a:latin typeface="Verdana" charset="0"/>
                </a:rPr>
                <a:t>They</a:t>
              </a:r>
              <a:r>
                <a:rPr lang="en-GB" altLang="en-US" sz="1600" i="1" dirty="0">
                  <a:solidFill>
                    <a:srgbClr val="FFFFFF"/>
                  </a:solidFill>
                  <a:latin typeface="Verdana" charset="0"/>
                </a:rPr>
                <a:t>’</a:t>
              </a:r>
              <a:r>
                <a:rPr lang="en-GB" altLang="x-none" sz="1600" i="1" dirty="0">
                  <a:solidFill>
                    <a:srgbClr val="FFFFFF"/>
                  </a:solidFill>
                  <a:latin typeface="Verdana" charset="0"/>
                </a:rPr>
                <a:t>. Can be led by Trades Unions but more usually comes from small, informal cadres within teams. </a:t>
              </a:r>
            </a:p>
          </p:txBody>
        </p:sp>
        <p:sp>
          <p:nvSpPr>
            <p:cNvPr id="3082" name="TextBox 49">
              <a:extLst>
                <a:ext uri="{FF2B5EF4-FFF2-40B4-BE49-F238E27FC236}">
                  <a16:creationId xmlns:a16="http://schemas.microsoft.com/office/drawing/2014/main" id="{6525EC3B-EF6E-4579-7432-B7E8429CBE5D}"/>
                </a:ext>
              </a:extLst>
            </p:cNvPr>
            <p:cNvSpPr txBox="1">
              <a:spLocks noChangeArrowheads="1"/>
            </p:cNvSpPr>
            <p:nvPr/>
          </p:nvSpPr>
          <p:spPr bwMode="auto">
            <a:xfrm>
              <a:off x="1497013" y="1354138"/>
              <a:ext cx="1974850" cy="5842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ctr">
                <a:defRPr/>
              </a:pPr>
              <a:r>
                <a:rPr lang="en-GB" altLang="x-none" sz="1600">
                  <a:solidFill>
                    <a:schemeClr val="bg1"/>
                  </a:solidFill>
                  <a:latin typeface="Verdana" charset="0"/>
                </a:rPr>
                <a:t>Resistance and Revolution Game</a:t>
              </a:r>
            </a:p>
          </p:txBody>
        </p:sp>
        <p:sp>
          <p:nvSpPr>
            <p:cNvPr id="3083" name="TextBox 20">
              <a:extLst>
                <a:ext uri="{FF2B5EF4-FFF2-40B4-BE49-F238E27FC236}">
                  <a16:creationId xmlns:a16="http://schemas.microsoft.com/office/drawing/2014/main" id="{6D99B1DA-CC2E-69D6-41B5-26950A1C511A}"/>
                </a:ext>
              </a:extLst>
            </p:cNvPr>
            <p:cNvSpPr txBox="1">
              <a:spLocks noChangeArrowheads="1"/>
            </p:cNvSpPr>
            <p:nvPr/>
          </p:nvSpPr>
          <p:spPr bwMode="auto">
            <a:xfrm>
              <a:off x="3614738" y="3706813"/>
              <a:ext cx="5080000" cy="33813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en-GB" altLang="x-none" sz="1600" i="1" dirty="0">
                  <a:solidFill>
                    <a:srgbClr val="FFFFFF"/>
                  </a:solidFill>
                  <a:latin typeface="Verdana" charset="0"/>
                </a:rPr>
                <a:t>The higher level players fight back.</a:t>
              </a:r>
            </a:p>
          </p:txBody>
        </p:sp>
        <p:sp>
          <p:nvSpPr>
            <p:cNvPr id="3084" name="TextBox 20">
              <a:extLst>
                <a:ext uri="{FF2B5EF4-FFF2-40B4-BE49-F238E27FC236}">
                  <a16:creationId xmlns:a16="http://schemas.microsoft.com/office/drawing/2014/main" id="{1E827F7B-3450-8672-12A9-8023D3E1F891}"/>
                </a:ext>
              </a:extLst>
            </p:cNvPr>
            <p:cNvSpPr txBox="1">
              <a:spLocks noChangeArrowheads="1"/>
            </p:cNvSpPr>
            <p:nvPr/>
          </p:nvSpPr>
          <p:spPr bwMode="auto">
            <a:xfrm>
              <a:off x="3614738" y="5213350"/>
              <a:ext cx="4886325" cy="83026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en-GB" altLang="x-none" sz="1600" i="1">
                  <a:solidFill>
                    <a:srgbClr val="FFFFFF"/>
                  </a:solidFill>
                  <a:latin typeface="Verdana" charset="0"/>
                </a:rPr>
                <a:t>Played by lower level players who want to build their personal power by bonding with powerful superiors.  </a:t>
              </a:r>
            </a:p>
          </p:txBody>
        </p:sp>
        <p:sp>
          <p:nvSpPr>
            <p:cNvPr id="3085" name="TextBox 53">
              <a:extLst>
                <a:ext uri="{FF2B5EF4-FFF2-40B4-BE49-F238E27FC236}">
                  <a16:creationId xmlns:a16="http://schemas.microsoft.com/office/drawing/2014/main" id="{A6ED885B-441D-A23D-4C67-C76099ADD79F}"/>
                </a:ext>
              </a:extLst>
            </p:cNvPr>
            <p:cNvSpPr txBox="1">
              <a:spLocks noChangeArrowheads="1"/>
            </p:cNvSpPr>
            <p:nvPr/>
          </p:nvSpPr>
          <p:spPr bwMode="auto">
            <a:xfrm>
              <a:off x="1497013" y="3095625"/>
              <a:ext cx="1974850" cy="58578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ctr">
                <a:defRPr/>
              </a:pPr>
              <a:r>
                <a:rPr lang="en-GB" altLang="en-US" sz="1600">
                  <a:solidFill>
                    <a:schemeClr val="bg1"/>
                  </a:solidFill>
                  <a:latin typeface="Verdana" charset="0"/>
                </a:rPr>
                <a:t>‘</a:t>
              </a:r>
              <a:r>
                <a:rPr lang="en-GB" altLang="x-none" sz="1600">
                  <a:solidFill>
                    <a:schemeClr val="bg1"/>
                  </a:solidFill>
                  <a:latin typeface="Verdana" charset="0"/>
                </a:rPr>
                <a:t>Smash the Revolution</a:t>
              </a:r>
              <a:r>
                <a:rPr lang="en-GB" altLang="en-US" sz="1600">
                  <a:solidFill>
                    <a:schemeClr val="bg1"/>
                  </a:solidFill>
                  <a:latin typeface="Verdana" charset="0"/>
                </a:rPr>
                <a:t>’</a:t>
              </a:r>
              <a:r>
                <a:rPr lang="en-GB" altLang="x-none" sz="1600">
                  <a:solidFill>
                    <a:schemeClr val="bg1"/>
                  </a:solidFill>
                  <a:latin typeface="Verdana" charset="0"/>
                </a:rPr>
                <a:t> Game</a:t>
              </a:r>
              <a:endParaRPr lang="en-US" altLang="x-none" sz="1600"/>
            </a:p>
          </p:txBody>
        </p:sp>
        <p:sp>
          <p:nvSpPr>
            <p:cNvPr id="3086" name="Rectangle 54">
              <a:extLst>
                <a:ext uri="{FF2B5EF4-FFF2-40B4-BE49-F238E27FC236}">
                  <a16:creationId xmlns:a16="http://schemas.microsoft.com/office/drawing/2014/main" id="{EA4741ED-5B0C-B309-D452-090A4DC25C33}"/>
                </a:ext>
              </a:extLst>
            </p:cNvPr>
            <p:cNvSpPr>
              <a:spLocks noChangeArrowheads="1"/>
            </p:cNvSpPr>
            <p:nvPr/>
          </p:nvSpPr>
          <p:spPr bwMode="auto">
            <a:xfrm>
              <a:off x="1484313" y="4824413"/>
              <a:ext cx="1987550" cy="5842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lgn="ctr">
                <a:defRPr/>
              </a:pPr>
              <a:r>
                <a:rPr lang="en-GB" altLang="x-none" sz="1600" dirty="0">
                  <a:solidFill>
                    <a:schemeClr val="bg1"/>
                  </a:solidFill>
                  <a:latin typeface="Verdana" charset="0"/>
                </a:rPr>
                <a:t>Favouritism</a:t>
              </a:r>
              <a:br>
                <a:rPr lang="en-GB" altLang="x-none" sz="1600" dirty="0">
                  <a:solidFill>
                    <a:schemeClr val="bg1"/>
                  </a:solidFill>
                  <a:latin typeface="Verdana" charset="0"/>
                </a:rPr>
              </a:br>
              <a:r>
                <a:rPr lang="en-GB" altLang="x-none" sz="1600" dirty="0">
                  <a:solidFill>
                    <a:schemeClr val="bg1"/>
                  </a:solidFill>
                  <a:latin typeface="Verdana" charset="0"/>
                </a:rPr>
                <a:t>Game</a:t>
              </a:r>
            </a:p>
          </p:txBody>
        </p:sp>
        <p:pic>
          <p:nvPicPr>
            <p:cNvPr id="2" name="Picture 1" descr="IMG_7289M.jpg">
              <a:extLst>
                <a:ext uri="{FF2B5EF4-FFF2-40B4-BE49-F238E27FC236}">
                  <a16:creationId xmlns:a16="http://schemas.microsoft.com/office/drawing/2014/main" id="{DEFA5BEA-6ABF-52F8-0540-703D3F52B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271" y="3857479"/>
              <a:ext cx="1044056" cy="644570"/>
            </a:xfrm>
            <a:prstGeom prst="rect">
              <a:avLst/>
            </a:prstGeom>
            <a:grp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IMG_1127_M.jpg">
              <a:extLst>
                <a:ext uri="{FF2B5EF4-FFF2-40B4-BE49-F238E27FC236}">
                  <a16:creationId xmlns:a16="http://schemas.microsoft.com/office/drawing/2014/main" id="{9ECA326A-09D6-4184-6E08-951692982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271" y="5484870"/>
              <a:ext cx="1032455" cy="729585"/>
            </a:xfrm>
            <a:prstGeom prst="rect">
              <a:avLst/>
            </a:prstGeom>
            <a:grp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IMG_0502_M.jpg">
              <a:extLst>
                <a:ext uri="{FF2B5EF4-FFF2-40B4-BE49-F238E27FC236}">
                  <a16:creationId xmlns:a16="http://schemas.microsoft.com/office/drawing/2014/main" id="{928AE2D8-C80B-C152-17FB-16626CCD7E11}"/>
                </a:ext>
              </a:extLst>
            </p:cNvPr>
            <p:cNvPicPr>
              <a:picLocks noChangeAspect="1"/>
            </p:cNvPicPr>
            <p:nvPr/>
          </p:nvPicPr>
          <p:blipFill rotWithShape="1">
            <a:blip r:embed="rId4">
              <a:extLst>
                <a:ext uri="{28A0092B-C50C-407E-A947-70E740481C1C}">
                  <a14:useLocalDpi xmlns:a14="http://schemas.microsoft.com/office/drawing/2010/main" val="0"/>
                </a:ext>
              </a:extLst>
            </a:blip>
            <a:srcRect l="4720" r="7008"/>
            <a:stretch/>
          </p:blipFill>
          <p:spPr>
            <a:xfrm>
              <a:off x="1964270" y="2048468"/>
              <a:ext cx="1032455" cy="826534"/>
            </a:xfrm>
            <a:prstGeom prst="rect">
              <a:avLst/>
            </a:prstGeom>
            <a:grp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a:extLst>
              <a:ext uri="{FF2B5EF4-FFF2-40B4-BE49-F238E27FC236}">
                <a16:creationId xmlns:a16="http://schemas.microsoft.com/office/drawing/2014/main" id="{A5A347D3-1CED-CF40-B24A-009973239651}"/>
              </a:ext>
            </a:extLst>
          </p:cNvPr>
          <p:cNvSpPr>
            <a:spLocks noGrp="1"/>
          </p:cNvSpPr>
          <p:nvPr>
            <p:ph type="title"/>
          </p:nvPr>
        </p:nvSpPr>
        <p:spPr>
          <a:xfrm>
            <a:off x="457200" y="44450"/>
            <a:ext cx="8229600" cy="993775"/>
          </a:xfrm>
        </p:spPr>
        <p:txBody>
          <a:bodyPr/>
          <a:lstStyle/>
          <a:p>
            <a:r>
              <a:rPr lang="en-GB" altLang="en-US">
                <a:ea typeface="ＭＳ Ｐゴシック" panose="020B0600070205080204" pitchFamily="34" charset="-128"/>
              </a:rPr>
              <a:t>The Games People Play</a:t>
            </a:r>
          </a:p>
        </p:txBody>
      </p:sp>
      <p:sp>
        <p:nvSpPr>
          <p:cNvPr id="53" name="Rectangle 52">
            <a:extLst>
              <a:ext uri="{FF2B5EF4-FFF2-40B4-BE49-F238E27FC236}">
                <a16:creationId xmlns:a16="http://schemas.microsoft.com/office/drawing/2014/main" id="{909B1E94-EC44-BCD6-C8C7-303437DEC222}"/>
              </a:ext>
            </a:extLst>
          </p:cNvPr>
          <p:cNvSpPr/>
          <p:nvPr/>
        </p:nvSpPr>
        <p:spPr>
          <a:xfrm>
            <a:off x="323850" y="1125538"/>
            <a:ext cx="8569325" cy="3779837"/>
          </a:xfrm>
          <a:prstGeom prst="rect">
            <a:avLst/>
          </a:prstGeom>
          <a:solidFill>
            <a:srgbClr val="2C3688">
              <a:alpha val="40392"/>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66" name="Rounded Rectangle 65">
            <a:extLst>
              <a:ext uri="{FF2B5EF4-FFF2-40B4-BE49-F238E27FC236}">
                <a16:creationId xmlns:a16="http://schemas.microsoft.com/office/drawing/2014/main" id="{3B471B10-E8DA-6FEB-B48A-F2C27C2237A0}"/>
              </a:ext>
            </a:extLst>
          </p:cNvPr>
          <p:cNvSpPr>
            <a:spLocks noChangeArrowheads="1"/>
          </p:cNvSpPr>
          <p:nvPr/>
        </p:nvSpPr>
        <p:spPr bwMode="auto">
          <a:xfrm>
            <a:off x="509588" y="1225550"/>
            <a:ext cx="2251075" cy="1706563"/>
          </a:xfrm>
          <a:prstGeom prst="roundRect">
            <a:avLst>
              <a:gd name="adj" fmla="val 16667"/>
            </a:avLst>
          </a:prstGeom>
          <a:solidFill>
            <a:srgbClr val="2C3688"/>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20" name="Rounded Rectangle 19">
            <a:extLst>
              <a:ext uri="{FF2B5EF4-FFF2-40B4-BE49-F238E27FC236}">
                <a16:creationId xmlns:a16="http://schemas.microsoft.com/office/drawing/2014/main" id="{12E441F8-92D7-979F-85F2-A7B8EA0CDDDD}"/>
              </a:ext>
            </a:extLst>
          </p:cNvPr>
          <p:cNvSpPr>
            <a:spLocks noChangeArrowheads="1"/>
          </p:cNvSpPr>
          <p:nvPr/>
        </p:nvSpPr>
        <p:spPr bwMode="auto">
          <a:xfrm>
            <a:off x="2855913" y="1225550"/>
            <a:ext cx="5824537" cy="1706563"/>
          </a:xfrm>
          <a:prstGeom prst="roundRect">
            <a:avLst>
              <a:gd name="adj" fmla="val 16667"/>
            </a:avLst>
          </a:prstGeom>
          <a:solidFill>
            <a:srgbClr val="2C3688"/>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22" name="Rounded Rectangle 21">
            <a:extLst>
              <a:ext uri="{FF2B5EF4-FFF2-40B4-BE49-F238E27FC236}">
                <a16:creationId xmlns:a16="http://schemas.microsoft.com/office/drawing/2014/main" id="{BBB5D2A0-2B85-468A-53A6-C102764C9165}"/>
              </a:ext>
            </a:extLst>
          </p:cNvPr>
          <p:cNvSpPr>
            <a:spLocks noChangeArrowheads="1"/>
          </p:cNvSpPr>
          <p:nvPr/>
        </p:nvSpPr>
        <p:spPr bwMode="auto">
          <a:xfrm>
            <a:off x="509588" y="3033713"/>
            <a:ext cx="2251075" cy="1706562"/>
          </a:xfrm>
          <a:prstGeom prst="roundRect">
            <a:avLst>
              <a:gd name="adj" fmla="val 16667"/>
            </a:avLst>
          </a:prstGeom>
          <a:solidFill>
            <a:srgbClr val="F492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23" name="Rounded Rectangle 22">
            <a:extLst>
              <a:ext uri="{FF2B5EF4-FFF2-40B4-BE49-F238E27FC236}">
                <a16:creationId xmlns:a16="http://schemas.microsoft.com/office/drawing/2014/main" id="{102AACC4-683C-62C2-F75B-A270D54AD645}"/>
              </a:ext>
            </a:extLst>
          </p:cNvPr>
          <p:cNvSpPr>
            <a:spLocks noChangeArrowheads="1"/>
          </p:cNvSpPr>
          <p:nvPr/>
        </p:nvSpPr>
        <p:spPr bwMode="auto">
          <a:xfrm>
            <a:off x="2855913" y="3033713"/>
            <a:ext cx="5824537" cy="1706562"/>
          </a:xfrm>
          <a:prstGeom prst="roundRect">
            <a:avLst>
              <a:gd name="adj" fmla="val 16667"/>
            </a:avLst>
          </a:prstGeom>
          <a:solidFill>
            <a:srgbClr val="F492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6391" name="TextBox 20">
            <a:extLst>
              <a:ext uri="{FF2B5EF4-FFF2-40B4-BE49-F238E27FC236}">
                <a16:creationId xmlns:a16="http://schemas.microsoft.com/office/drawing/2014/main" id="{5980A8B9-547B-1188-6C82-4A09ABC4B4F1}"/>
              </a:ext>
            </a:extLst>
          </p:cNvPr>
          <p:cNvSpPr txBox="1">
            <a:spLocks noChangeArrowheads="1"/>
          </p:cNvSpPr>
          <p:nvPr/>
        </p:nvSpPr>
        <p:spPr bwMode="auto">
          <a:xfrm>
            <a:off x="2894013" y="1525588"/>
            <a:ext cx="58150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GB" altLang="en-US" sz="1600" i="1">
                <a:solidFill>
                  <a:srgbClr val="FFFFFF"/>
                </a:solidFill>
                <a:latin typeface="Verdana" panose="020B0604030504040204" pitchFamily="34" charset="0"/>
              </a:rPr>
              <a:t>Played particularly by middle and senior managers who build their power base by increasing their resources, e.g. staff, budgets, buildings, functions, departments.</a:t>
            </a:r>
          </a:p>
        </p:txBody>
      </p:sp>
      <p:sp>
        <p:nvSpPr>
          <p:cNvPr id="16392" name="TextBox 49">
            <a:extLst>
              <a:ext uri="{FF2B5EF4-FFF2-40B4-BE49-F238E27FC236}">
                <a16:creationId xmlns:a16="http://schemas.microsoft.com/office/drawing/2014/main" id="{4E864055-0158-E75A-DC87-84126E7ED2CB}"/>
              </a:ext>
            </a:extLst>
          </p:cNvPr>
          <p:cNvSpPr txBox="1">
            <a:spLocks noChangeArrowheads="1"/>
          </p:cNvSpPr>
          <p:nvPr/>
        </p:nvSpPr>
        <p:spPr bwMode="auto">
          <a:xfrm>
            <a:off x="523875" y="1238250"/>
            <a:ext cx="2236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GB" altLang="en-US" sz="1600">
                <a:solidFill>
                  <a:schemeClr val="bg1"/>
                </a:solidFill>
                <a:latin typeface="Verdana" panose="020B0604030504040204" pitchFamily="34" charset="0"/>
              </a:rPr>
              <a:t>King of the Castle</a:t>
            </a:r>
          </a:p>
        </p:txBody>
      </p:sp>
      <p:sp>
        <p:nvSpPr>
          <p:cNvPr id="16393" name="TextBox 20">
            <a:extLst>
              <a:ext uri="{FF2B5EF4-FFF2-40B4-BE49-F238E27FC236}">
                <a16:creationId xmlns:a16="http://schemas.microsoft.com/office/drawing/2014/main" id="{B75A65A4-9F74-32D4-A999-10C3B66034E1}"/>
              </a:ext>
            </a:extLst>
          </p:cNvPr>
          <p:cNvSpPr txBox="1">
            <a:spLocks noChangeArrowheads="1"/>
          </p:cNvSpPr>
          <p:nvPr/>
        </p:nvSpPr>
        <p:spPr bwMode="auto">
          <a:xfrm>
            <a:off x="2952750" y="3101975"/>
            <a:ext cx="5756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GB" altLang="en-US" sz="1600" i="1">
                <a:solidFill>
                  <a:srgbClr val="FFFFFF"/>
                </a:solidFill>
                <a:latin typeface="Verdana" panose="020B0604030504040204" pitchFamily="34" charset="0"/>
              </a:rPr>
              <a:t>When there’s more than one king (or queen) of the castle game going on then this is the game which may be played next. The rivalry is often between departments (the classic Sales versus Production rivalry) but it may also be over values, goals and visions.</a:t>
            </a:r>
          </a:p>
        </p:txBody>
      </p:sp>
      <p:sp>
        <p:nvSpPr>
          <p:cNvPr id="16394" name="TextBox 53">
            <a:extLst>
              <a:ext uri="{FF2B5EF4-FFF2-40B4-BE49-F238E27FC236}">
                <a16:creationId xmlns:a16="http://schemas.microsoft.com/office/drawing/2014/main" id="{70C592E6-59DE-75D8-9357-A381A6749908}"/>
              </a:ext>
            </a:extLst>
          </p:cNvPr>
          <p:cNvSpPr txBox="1">
            <a:spLocks noChangeArrowheads="1"/>
          </p:cNvSpPr>
          <p:nvPr/>
        </p:nvSpPr>
        <p:spPr bwMode="auto">
          <a:xfrm>
            <a:off x="523875" y="3055938"/>
            <a:ext cx="2236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GB" altLang="en-US" sz="1600">
                <a:solidFill>
                  <a:schemeClr val="bg1"/>
                </a:solidFill>
                <a:latin typeface="Verdana" panose="020B0604030504040204" pitchFamily="34" charset="0"/>
              </a:rPr>
              <a:t>Gang Game</a:t>
            </a:r>
            <a:endParaRPr lang="en-US" altLang="en-US" sz="1600"/>
          </a:p>
        </p:txBody>
      </p:sp>
      <p:pic>
        <p:nvPicPr>
          <p:cNvPr id="21" name="Picture 20" descr="IMG_0988_M.jpg">
            <a:extLst>
              <a:ext uri="{FF2B5EF4-FFF2-40B4-BE49-F238E27FC236}">
                <a16:creationId xmlns:a16="http://schemas.microsoft.com/office/drawing/2014/main" id="{5AC7E4C1-6EC1-FFE0-DA9A-F3574968C140}"/>
              </a:ext>
            </a:extLst>
          </p:cNvPr>
          <p:cNvPicPr>
            <a:picLocks noChangeAspect="1"/>
          </p:cNvPicPr>
          <p:nvPr/>
        </p:nvPicPr>
        <p:blipFill rotWithShape="1">
          <a:blip r:embed="rId2">
            <a:extLst>
              <a:ext uri="{28A0092B-C50C-407E-A947-70E740481C1C}">
                <a14:useLocalDpi xmlns:a14="http://schemas.microsoft.com/office/drawing/2010/main" val="0"/>
              </a:ext>
            </a:extLst>
          </a:blip>
          <a:srcRect b="31379"/>
          <a:stretch/>
        </p:blipFill>
        <p:spPr>
          <a:xfrm>
            <a:off x="970649" y="1640625"/>
            <a:ext cx="1203337" cy="1168522"/>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6" name="Picture 25" descr="IMG_8878M.jpg">
            <a:extLst>
              <a:ext uri="{FF2B5EF4-FFF2-40B4-BE49-F238E27FC236}">
                <a16:creationId xmlns:a16="http://schemas.microsoft.com/office/drawing/2014/main" id="{116D0A3E-A61F-F4D7-0AF0-086AEA70570F}"/>
              </a:ext>
            </a:extLst>
          </p:cNvPr>
          <p:cNvPicPr>
            <a:picLocks noChangeAspect="1"/>
          </p:cNvPicPr>
          <p:nvPr/>
        </p:nvPicPr>
        <p:blipFill rotWithShape="1">
          <a:blip r:embed="rId3">
            <a:extLst>
              <a:ext uri="{28A0092B-C50C-407E-A947-70E740481C1C}">
                <a14:useLocalDpi xmlns:a14="http://schemas.microsoft.com/office/drawing/2010/main" val="0"/>
              </a:ext>
            </a:extLst>
          </a:blip>
          <a:srcRect l="33242" t="11578" r="6922"/>
          <a:stretch/>
        </p:blipFill>
        <p:spPr>
          <a:xfrm>
            <a:off x="961160" y="3459775"/>
            <a:ext cx="1209663" cy="118838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a:extLst>
              <a:ext uri="{FF2B5EF4-FFF2-40B4-BE49-F238E27FC236}">
                <a16:creationId xmlns:a16="http://schemas.microsoft.com/office/drawing/2014/main" id="{542A9453-EAE8-6B8C-5340-1A8E1986F183}"/>
              </a:ext>
            </a:extLst>
          </p:cNvPr>
          <p:cNvSpPr>
            <a:spLocks noGrp="1"/>
          </p:cNvSpPr>
          <p:nvPr>
            <p:ph type="title"/>
          </p:nvPr>
        </p:nvSpPr>
        <p:spPr>
          <a:xfrm>
            <a:off x="457200" y="44450"/>
            <a:ext cx="8229600" cy="993775"/>
          </a:xfrm>
        </p:spPr>
        <p:txBody>
          <a:bodyPr/>
          <a:lstStyle/>
          <a:p>
            <a:r>
              <a:rPr lang="en-GB" altLang="en-US">
                <a:ea typeface="ＭＳ Ｐゴシック" panose="020B0600070205080204" pitchFamily="34" charset="-128"/>
              </a:rPr>
              <a:t>The Games People Play</a:t>
            </a:r>
          </a:p>
        </p:txBody>
      </p:sp>
      <p:sp>
        <p:nvSpPr>
          <p:cNvPr id="53" name="Rectangle 52">
            <a:extLst>
              <a:ext uri="{FF2B5EF4-FFF2-40B4-BE49-F238E27FC236}">
                <a16:creationId xmlns:a16="http://schemas.microsoft.com/office/drawing/2014/main" id="{297C4289-AD3D-B5B7-CB37-9F9D86799B83}"/>
              </a:ext>
            </a:extLst>
          </p:cNvPr>
          <p:cNvSpPr/>
          <p:nvPr/>
        </p:nvSpPr>
        <p:spPr>
          <a:xfrm>
            <a:off x="323850" y="1052513"/>
            <a:ext cx="8569325" cy="4105275"/>
          </a:xfrm>
          <a:prstGeom prst="rect">
            <a:avLst/>
          </a:prstGeom>
          <a:solidFill>
            <a:srgbClr val="2C3688">
              <a:alpha val="40392"/>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66" name="Rounded Rectangle 65">
            <a:extLst>
              <a:ext uri="{FF2B5EF4-FFF2-40B4-BE49-F238E27FC236}">
                <a16:creationId xmlns:a16="http://schemas.microsoft.com/office/drawing/2014/main" id="{46D362C1-53C2-3AC9-4E11-25934E8A2DA8}"/>
              </a:ext>
            </a:extLst>
          </p:cNvPr>
          <p:cNvSpPr>
            <a:spLocks noChangeArrowheads="1"/>
          </p:cNvSpPr>
          <p:nvPr/>
        </p:nvSpPr>
        <p:spPr bwMode="auto">
          <a:xfrm>
            <a:off x="509588" y="1154113"/>
            <a:ext cx="2251075" cy="1871662"/>
          </a:xfrm>
          <a:prstGeom prst="roundRect">
            <a:avLst>
              <a:gd name="adj" fmla="val 16667"/>
            </a:avLst>
          </a:prstGeom>
          <a:solidFill>
            <a:srgbClr val="2C3688"/>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20" name="Rounded Rectangle 19">
            <a:extLst>
              <a:ext uri="{FF2B5EF4-FFF2-40B4-BE49-F238E27FC236}">
                <a16:creationId xmlns:a16="http://schemas.microsoft.com/office/drawing/2014/main" id="{FA5F2B42-5F8E-E1D2-2671-25567AB2EA54}"/>
              </a:ext>
            </a:extLst>
          </p:cNvPr>
          <p:cNvSpPr>
            <a:spLocks noChangeArrowheads="1"/>
          </p:cNvSpPr>
          <p:nvPr/>
        </p:nvSpPr>
        <p:spPr bwMode="auto">
          <a:xfrm>
            <a:off x="2855913" y="1154113"/>
            <a:ext cx="5824537" cy="1871662"/>
          </a:xfrm>
          <a:prstGeom prst="roundRect">
            <a:avLst>
              <a:gd name="adj" fmla="val 16667"/>
            </a:avLst>
          </a:prstGeom>
          <a:solidFill>
            <a:srgbClr val="2C3688"/>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22" name="Rounded Rectangle 21">
            <a:extLst>
              <a:ext uri="{FF2B5EF4-FFF2-40B4-BE49-F238E27FC236}">
                <a16:creationId xmlns:a16="http://schemas.microsoft.com/office/drawing/2014/main" id="{CE8BC7A2-7E29-9423-17E3-61AD3E5E6317}"/>
              </a:ext>
            </a:extLst>
          </p:cNvPr>
          <p:cNvSpPr>
            <a:spLocks noChangeArrowheads="1"/>
          </p:cNvSpPr>
          <p:nvPr/>
        </p:nvSpPr>
        <p:spPr bwMode="auto">
          <a:xfrm>
            <a:off x="509588" y="3200400"/>
            <a:ext cx="2251075" cy="1871663"/>
          </a:xfrm>
          <a:prstGeom prst="roundRect">
            <a:avLst>
              <a:gd name="adj" fmla="val 16667"/>
            </a:avLst>
          </a:prstGeom>
          <a:solidFill>
            <a:srgbClr val="F492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23" name="Rounded Rectangle 22">
            <a:extLst>
              <a:ext uri="{FF2B5EF4-FFF2-40B4-BE49-F238E27FC236}">
                <a16:creationId xmlns:a16="http://schemas.microsoft.com/office/drawing/2014/main" id="{C5962D27-3BEC-D9D8-4E08-8516E1E277E6}"/>
              </a:ext>
            </a:extLst>
          </p:cNvPr>
          <p:cNvSpPr>
            <a:spLocks noChangeArrowheads="1"/>
          </p:cNvSpPr>
          <p:nvPr/>
        </p:nvSpPr>
        <p:spPr bwMode="auto">
          <a:xfrm>
            <a:off x="2894013" y="3194050"/>
            <a:ext cx="5824537" cy="1873250"/>
          </a:xfrm>
          <a:prstGeom prst="roundRect">
            <a:avLst>
              <a:gd name="adj" fmla="val 16667"/>
            </a:avLst>
          </a:prstGeom>
          <a:solidFill>
            <a:srgbClr val="F492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7415" name="TextBox 20">
            <a:extLst>
              <a:ext uri="{FF2B5EF4-FFF2-40B4-BE49-F238E27FC236}">
                <a16:creationId xmlns:a16="http://schemas.microsoft.com/office/drawing/2014/main" id="{E4B19883-8FA6-C3DB-9BBD-F81F91EB0C68}"/>
              </a:ext>
            </a:extLst>
          </p:cNvPr>
          <p:cNvSpPr txBox="1">
            <a:spLocks noChangeArrowheads="1"/>
          </p:cNvSpPr>
          <p:nvPr/>
        </p:nvSpPr>
        <p:spPr bwMode="auto">
          <a:xfrm>
            <a:off x="2894013" y="1454150"/>
            <a:ext cx="58150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GB" altLang="en-US" sz="1600" i="1">
                <a:solidFill>
                  <a:srgbClr val="FFFFFF"/>
                </a:solidFill>
                <a:latin typeface="Verdana" panose="020B0604030504040204" pitchFamily="34" charset="0"/>
              </a:rPr>
              <a:t>Played by ‘experts’ who use the ‘mystery’ of their technical skills and knowledge to hold power over others. Typically, they over-emphasise the difficulty of what they do to keep others in their place.</a:t>
            </a:r>
          </a:p>
        </p:txBody>
      </p:sp>
      <p:sp>
        <p:nvSpPr>
          <p:cNvPr id="17416" name="TextBox 49">
            <a:extLst>
              <a:ext uri="{FF2B5EF4-FFF2-40B4-BE49-F238E27FC236}">
                <a16:creationId xmlns:a16="http://schemas.microsoft.com/office/drawing/2014/main" id="{D9DF7F1A-3CFF-5240-3ADD-09D9A7582AF6}"/>
              </a:ext>
            </a:extLst>
          </p:cNvPr>
          <p:cNvSpPr txBox="1">
            <a:spLocks noChangeArrowheads="1"/>
          </p:cNvSpPr>
          <p:nvPr/>
        </p:nvSpPr>
        <p:spPr bwMode="auto">
          <a:xfrm>
            <a:off x="523875" y="1166813"/>
            <a:ext cx="2236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fontAlgn="t"/>
            <a:r>
              <a:rPr lang="en-GB" altLang="en-US" sz="1600">
                <a:solidFill>
                  <a:schemeClr val="bg1"/>
                </a:solidFill>
                <a:latin typeface="Verdana" panose="020B0604030504040204" pitchFamily="34" charset="0"/>
              </a:rPr>
              <a:t>Knowledge</a:t>
            </a:r>
            <a:br>
              <a:rPr lang="en-GB" altLang="en-US" sz="1600">
                <a:solidFill>
                  <a:schemeClr val="bg1"/>
                </a:solidFill>
                <a:latin typeface="Verdana" panose="020B0604030504040204" pitchFamily="34" charset="0"/>
              </a:rPr>
            </a:br>
            <a:r>
              <a:rPr lang="en-GB" altLang="en-US" sz="1600">
                <a:solidFill>
                  <a:schemeClr val="bg1"/>
                </a:solidFill>
                <a:latin typeface="Verdana" panose="020B0604030504040204" pitchFamily="34" charset="0"/>
              </a:rPr>
              <a:t>and Skill Game</a:t>
            </a:r>
          </a:p>
        </p:txBody>
      </p:sp>
      <p:sp>
        <p:nvSpPr>
          <p:cNvPr id="17417" name="TextBox 20">
            <a:extLst>
              <a:ext uri="{FF2B5EF4-FFF2-40B4-BE49-F238E27FC236}">
                <a16:creationId xmlns:a16="http://schemas.microsoft.com/office/drawing/2014/main" id="{8C7A8DDB-F7C2-4A7B-1CE6-F37C1983D18B}"/>
              </a:ext>
            </a:extLst>
          </p:cNvPr>
          <p:cNvSpPr txBox="1">
            <a:spLocks noChangeArrowheads="1"/>
          </p:cNvSpPr>
          <p:nvPr/>
        </p:nvSpPr>
        <p:spPr bwMode="auto">
          <a:xfrm>
            <a:off x="2965450" y="3586163"/>
            <a:ext cx="5756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GB" altLang="en-US" sz="1600" i="1">
                <a:solidFill>
                  <a:srgbClr val="FFFFFF"/>
                </a:solidFill>
                <a:latin typeface="Verdana" panose="020B0604030504040204" pitchFamily="34" charset="0"/>
              </a:rPr>
              <a:t>Often played by new managers in middle and senior positions who bring in their own candidates to increase their power and safeguard their territory.</a:t>
            </a:r>
          </a:p>
        </p:txBody>
      </p:sp>
      <p:sp>
        <p:nvSpPr>
          <p:cNvPr id="17418" name="TextBox 53">
            <a:extLst>
              <a:ext uri="{FF2B5EF4-FFF2-40B4-BE49-F238E27FC236}">
                <a16:creationId xmlns:a16="http://schemas.microsoft.com/office/drawing/2014/main" id="{6F068343-4F39-0ADC-28A6-2AF3B2EBDB74}"/>
              </a:ext>
            </a:extLst>
          </p:cNvPr>
          <p:cNvSpPr txBox="1">
            <a:spLocks noChangeArrowheads="1"/>
          </p:cNvSpPr>
          <p:nvPr/>
        </p:nvSpPr>
        <p:spPr bwMode="auto">
          <a:xfrm>
            <a:off x="509588" y="3194050"/>
            <a:ext cx="2238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GB" altLang="en-US" sz="1600">
                <a:solidFill>
                  <a:schemeClr val="bg1"/>
                </a:solidFill>
                <a:latin typeface="Verdana" panose="020B0604030504040204" pitchFamily="34" charset="0"/>
              </a:rPr>
              <a:t>Promotion and Position Game </a:t>
            </a:r>
          </a:p>
        </p:txBody>
      </p:sp>
      <p:pic>
        <p:nvPicPr>
          <p:cNvPr id="14" name="Picture 13" descr="IMG_1099_M.jpg">
            <a:extLst>
              <a:ext uri="{FF2B5EF4-FFF2-40B4-BE49-F238E27FC236}">
                <a16:creationId xmlns:a16="http://schemas.microsoft.com/office/drawing/2014/main" id="{D2CBA8D9-9049-DF49-FA2B-605383DE17B0}"/>
              </a:ext>
            </a:extLst>
          </p:cNvPr>
          <p:cNvPicPr>
            <a:picLocks noChangeAspect="1"/>
          </p:cNvPicPr>
          <p:nvPr/>
        </p:nvPicPr>
        <p:blipFill rotWithShape="1">
          <a:blip r:embed="rId2">
            <a:extLst>
              <a:ext uri="{28A0092B-C50C-407E-A947-70E740481C1C}">
                <a14:useLocalDpi xmlns:a14="http://schemas.microsoft.com/office/drawing/2010/main" val="0"/>
              </a:ext>
            </a:extLst>
          </a:blip>
          <a:srcRect l="16229" r="11111"/>
          <a:stretch/>
        </p:blipFill>
        <p:spPr>
          <a:xfrm>
            <a:off x="1145155" y="1768854"/>
            <a:ext cx="1153566" cy="1121889"/>
          </a:xfrm>
          <a:prstGeom prst="rect">
            <a:avLst/>
          </a:prstGeom>
          <a:solidFill>
            <a:srgbClr val="FFFFFF">
              <a:shade val="85000"/>
            </a:srgbClr>
          </a:solidFill>
          <a:ln w="63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descr="IMG_1747_M.jpg">
            <a:extLst>
              <a:ext uri="{FF2B5EF4-FFF2-40B4-BE49-F238E27FC236}">
                <a16:creationId xmlns:a16="http://schemas.microsoft.com/office/drawing/2014/main" id="{B37DDE70-5E94-15AC-9F7D-8AE672A91FDF}"/>
              </a:ext>
            </a:extLst>
          </p:cNvPr>
          <p:cNvPicPr>
            <a:picLocks noChangeAspect="1"/>
          </p:cNvPicPr>
          <p:nvPr/>
        </p:nvPicPr>
        <p:blipFill rotWithShape="1">
          <a:blip r:embed="rId3">
            <a:extLst>
              <a:ext uri="{28A0092B-C50C-407E-A947-70E740481C1C}">
                <a14:useLocalDpi xmlns:a14="http://schemas.microsoft.com/office/drawing/2010/main" val="0"/>
              </a:ext>
            </a:extLst>
          </a:blip>
          <a:srcRect b="30243"/>
          <a:stretch/>
        </p:blipFill>
        <p:spPr>
          <a:xfrm>
            <a:off x="1071883" y="3862502"/>
            <a:ext cx="1140722" cy="1126067"/>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nagersLibrary_Channels of Influence.png"/>
          <p:cNvPicPr>
            <a:picLocks noChangeAspect="1"/>
          </p:cNvPicPr>
          <p:nvPr/>
        </p:nvPicPr>
        <p:blipFill rotWithShape="1">
          <a:blip r:embed="rId3">
            <a:extLst>
              <a:ext uri="{28A0092B-C50C-407E-A947-70E740481C1C}">
                <a14:useLocalDpi xmlns:a14="http://schemas.microsoft.com/office/drawing/2010/main" val="0"/>
              </a:ext>
            </a:extLst>
          </a:blip>
          <a:srcRect l="21697" t="25012" r="22659" b="15464"/>
          <a:stretch/>
        </p:blipFill>
        <p:spPr>
          <a:xfrm>
            <a:off x="1160871" y="1180527"/>
            <a:ext cx="6535329" cy="5321873"/>
          </a:xfrm>
          <a:prstGeom prst="rect">
            <a:avLst/>
          </a:prstGeom>
        </p:spPr>
      </p:pic>
      <p:sp>
        <p:nvSpPr>
          <p:cNvPr id="2" name="Title 1"/>
          <p:cNvSpPr>
            <a:spLocks noGrp="1"/>
          </p:cNvSpPr>
          <p:nvPr>
            <p:ph type="title"/>
          </p:nvPr>
        </p:nvSpPr>
        <p:spPr>
          <a:xfrm>
            <a:off x="182880" y="165100"/>
            <a:ext cx="8707120" cy="711200"/>
          </a:xfrm>
        </p:spPr>
        <p:txBody>
          <a:bodyPr>
            <a:normAutofit/>
          </a:bodyPr>
          <a:lstStyle/>
          <a:p>
            <a:r>
              <a:rPr lang="en-US" dirty="0"/>
              <a:t>Internal Radio Stations</a:t>
            </a:r>
          </a:p>
        </p:txBody>
      </p:sp>
      <p:sp>
        <p:nvSpPr>
          <p:cNvPr id="5" name="Title 1"/>
          <p:cNvSpPr txBox="1">
            <a:spLocks/>
          </p:cNvSpPr>
          <p:nvPr/>
        </p:nvSpPr>
        <p:spPr>
          <a:xfrm>
            <a:off x="1160871" y="6032500"/>
            <a:ext cx="2552700" cy="711200"/>
          </a:xfrm>
          <a:prstGeom prst="rect">
            <a:avLst/>
          </a:prstGeom>
        </p:spPr>
        <p:txBody>
          <a:bodyPr vert="horz" lIns="91440" tIns="45720" rIns="91440" bIns="45720" rtlCol="0" anchor="ctr">
            <a:normAutofit/>
          </a:bodyPr>
          <a:lstStyle>
            <a:lvl1pPr algn="l" defTabSz="457200" rtl="0" eaLnBrk="1" latinLnBrk="0" hangingPunct="1">
              <a:lnSpc>
                <a:spcPct val="120000"/>
              </a:lnSpc>
              <a:spcBef>
                <a:spcPct val="0"/>
              </a:spcBef>
              <a:buNone/>
              <a:defRPr sz="3200" kern="1200">
                <a:solidFill>
                  <a:schemeClr val="tx2"/>
                </a:solidFill>
                <a:latin typeface="Verdana"/>
                <a:ea typeface="+mj-ea"/>
                <a:cs typeface="Verdana"/>
              </a:defRPr>
            </a:lvl1pPr>
          </a:lstStyle>
          <a:p>
            <a:r>
              <a:rPr lang="en-US" dirty="0"/>
              <a:t>WII-FM</a:t>
            </a:r>
          </a:p>
        </p:txBody>
      </p:sp>
      <p:sp>
        <p:nvSpPr>
          <p:cNvPr id="6" name="Title 1"/>
          <p:cNvSpPr txBox="1">
            <a:spLocks/>
          </p:cNvSpPr>
          <p:nvPr/>
        </p:nvSpPr>
        <p:spPr>
          <a:xfrm>
            <a:off x="5626100" y="5435600"/>
            <a:ext cx="2159000" cy="711200"/>
          </a:xfrm>
          <a:prstGeom prst="rect">
            <a:avLst/>
          </a:prstGeom>
        </p:spPr>
        <p:txBody>
          <a:bodyPr vert="horz" lIns="91440" tIns="45720" rIns="91440" bIns="45720" rtlCol="0" anchor="ctr">
            <a:normAutofit fontScale="92500"/>
          </a:bodyPr>
          <a:lstStyle>
            <a:lvl1pPr algn="l" defTabSz="457200" rtl="0" eaLnBrk="1" latinLnBrk="0" hangingPunct="1">
              <a:lnSpc>
                <a:spcPct val="120000"/>
              </a:lnSpc>
              <a:spcBef>
                <a:spcPct val="0"/>
              </a:spcBef>
              <a:buNone/>
              <a:defRPr sz="3200" kern="1200">
                <a:solidFill>
                  <a:schemeClr val="tx2"/>
                </a:solidFill>
                <a:latin typeface="Verdana"/>
                <a:ea typeface="+mj-ea"/>
                <a:cs typeface="Verdana"/>
              </a:defRPr>
            </a:lvl1pPr>
          </a:lstStyle>
          <a:p>
            <a:r>
              <a:rPr lang="en-US" dirty="0"/>
              <a:t>MMFG-AM</a:t>
            </a:r>
          </a:p>
        </p:txBody>
      </p:sp>
      <p:sp>
        <p:nvSpPr>
          <p:cNvPr id="7" name="Title 1"/>
          <p:cNvSpPr txBox="1">
            <a:spLocks/>
          </p:cNvSpPr>
          <p:nvPr/>
        </p:nvSpPr>
        <p:spPr>
          <a:xfrm>
            <a:off x="7251700" y="3187700"/>
            <a:ext cx="1638300" cy="711200"/>
          </a:xfrm>
          <a:prstGeom prst="rect">
            <a:avLst/>
          </a:prstGeom>
        </p:spPr>
        <p:txBody>
          <a:bodyPr vert="horz" lIns="91440" tIns="45720" rIns="91440" bIns="45720" rtlCol="0" anchor="ctr">
            <a:normAutofit/>
          </a:bodyPr>
          <a:lstStyle>
            <a:lvl1pPr algn="l" defTabSz="457200" rtl="0" eaLnBrk="1" latinLnBrk="0" hangingPunct="1">
              <a:lnSpc>
                <a:spcPct val="120000"/>
              </a:lnSpc>
              <a:spcBef>
                <a:spcPct val="0"/>
              </a:spcBef>
              <a:buNone/>
              <a:defRPr sz="3200" kern="1200">
                <a:solidFill>
                  <a:schemeClr val="tx2"/>
                </a:solidFill>
                <a:latin typeface="Verdana"/>
                <a:ea typeface="+mj-ea"/>
                <a:cs typeface="Verdana"/>
              </a:defRPr>
            </a:lvl1pPr>
          </a:lstStyle>
          <a:p>
            <a:r>
              <a:rPr lang="en-US" dirty="0"/>
              <a:t>TIF-FM</a:t>
            </a:r>
          </a:p>
        </p:txBody>
      </p:sp>
      <p:sp>
        <p:nvSpPr>
          <p:cNvPr id="8" name="Title 1"/>
          <p:cNvSpPr txBox="1">
            <a:spLocks/>
          </p:cNvSpPr>
          <p:nvPr/>
        </p:nvSpPr>
        <p:spPr>
          <a:xfrm>
            <a:off x="1117600" y="1218627"/>
            <a:ext cx="2057400" cy="711200"/>
          </a:xfrm>
          <a:prstGeom prst="rect">
            <a:avLst/>
          </a:prstGeom>
        </p:spPr>
        <p:txBody>
          <a:bodyPr vert="horz" lIns="91440" tIns="45720" rIns="91440" bIns="45720" rtlCol="0" anchor="ctr">
            <a:normAutofit/>
          </a:bodyPr>
          <a:lstStyle>
            <a:lvl1pPr algn="l" defTabSz="457200" rtl="0" eaLnBrk="1" latinLnBrk="0" hangingPunct="1">
              <a:lnSpc>
                <a:spcPct val="120000"/>
              </a:lnSpc>
              <a:spcBef>
                <a:spcPct val="0"/>
              </a:spcBef>
              <a:buNone/>
              <a:defRPr sz="3200" kern="1200">
                <a:solidFill>
                  <a:schemeClr val="tx2"/>
                </a:solidFill>
                <a:latin typeface="Verdana"/>
                <a:ea typeface="+mj-ea"/>
                <a:cs typeface="Verdana"/>
              </a:defRPr>
            </a:lvl1pPr>
          </a:lstStyle>
          <a:p>
            <a:r>
              <a:rPr lang="en-US" dirty="0"/>
              <a:t>ILDI-MW</a:t>
            </a:r>
          </a:p>
        </p:txBody>
      </p:sp>
    </p:spTree>
    <p:extLst>
      <p:ext uri="{BB962C8B-B14F-4D97-AF65-F5344CB8AC3E}">
        <p14:creationId xmlns:p14="http://schemas.microsoft.com/office/powerpoint/2010/main" val="7725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85" y="118524"/>
            <a:ext cx="8667721" cy="1029556"/>
          </a:xfrm>
        </p:spPr>
        <p:txBody>
          <a:bodyPr/>
          <a:lstStyle/>
          <a:p>
            <a:r>
              <a:rPr lang="en-US" dirty="0"/>
              <a:t>Ask the Expert</a:t>
            </a:r>
          </a:p>
        </p:txBody>
      </p:sp>
      <p:sp>
        <p:nvSpPr>
          <p:cNvPr id="3" name="Subtitle 2"/>
          <p:cNvSpPr>
            <a:spLocks noGrp="1"/>
          </p:cNvSpPr>
          <p:nvPr>
            <p:ph idx="1"/>
          </p:nvPr>
        </p:nvSpPr>
        <p:spPr>
          <a:xfrm>
            <a:off x="4686339" y="1902437"/>
            <a:ext cx="4254218" cy="2933729"/>
          </a:xfrm>
        </p:spPr>
        <p:txBody>
          <a:bodyPr/>
          <a:lstStyle/>
          <a:p>
            <a:pPr marL="0" indent="0">
              <a:lnSpc>
                <a:spcPct val="125000"/>
              </a:lnSpc>
              <a:spcBef>
                <a:spcPts val="0"/>
              </a:spcBef>
              <a:buNone/>
            </a:pPr>
            <a:r>
              <a:rPr lang="en-US" sz="3200" dirty="0"/>
              <a:t>Each team will have 5 minutes to interview Arnav and get his advice.</a:t>
            </a:r>
            <a:endParaRPr lang="en-US" sz="3200" dirty="0">
              <a:solidFill>
                <a:srgbClr val="2C3688"/>
              </a:solidFill>
            </a:endParaRPr>
          </a:p>
        </p:txBody>
      </p:sp>
      <p:pic>
        <p:nvPicPr>
          <p:cNvPr id="5" name="Picture 4" descr="Untit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412776"/>
            <a:ext cx="3542400" cy="46814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131932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455</Words>
  <Application>Microsoft Macintosh PowerPoint</Application>
  <PresentationFormat>On-screen Show (4:3)</PresentationFormat>
  <Paragraphs>63</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ＭＳ Ｐゴシック</vt:lpstr>
      <vt:lpstr>Arial</vt:lpstr>
      <vt:lpstr>Calibri</vt:lpstr>
      <vt:lpstr>Verdana</vt:lpstr>
      <vt:lpstr>Office Theme</vt:lpstr>
      <vt:lpstr>Credibility</vt:lpstr>
      <vt:lpstr>The Games People Play</vt:lpstr>
      <vt:lpstr>The Games People Play</vt:lpstr>
      <vt:lpstr>The Games People Play</vt:lpstr>
      <vt:lpstr>Internal Radio Stations</vt:lpstr>
      <vt:lpstr>Ask the Expert</vt:lpstr>
    </vt:vector>
  </TitlesOfParts>
  <Company>Syntagm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Fawcett</dc:creator>
  <cp:lastModifiedBy>Louise Richardson</cp:lastModifiedBy>
  <cp:revision>40</cp:revision>
  <dcterms:created xsi:type="dcterms:W3CDTF">2013-04-03T15:01:26Z</dcterms:created>
  <dcterms:modified xsi:type="dcterms:W3CDTF">2025-06-06T10:53:15Z</dcterms:modified>
</cp:coreProperties>
</file>