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64" r:id="rId3"/>
    <p:sldId id="265" r:id="rId4"/>
    <p:sldId id="270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4A9E"/>
    <a:srgbClr val="1C75BB"/>
    <a:srgbClr val="F49200"/>
    <a:srgbClr val="2C3688"/>
    <a:srgbClr val="16233C"/>
    <a:srgbClr val="12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6953" autoAdjust="0"/>
  </p:normalViewPr>
  <p:slideViewPr>
    <p:cSldViewPr snapToGrid="0" snapToObjects="1">
      <p:cViewPr varScale="1">
        <p:scale>
          <a:sx n="123" d="100"/>
          <a:sy n="123" d="100"/>
        </p:scale>
        <p:origin x="1488" y="176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44A00-CFDC-EB4D-B637-BC32E8D78256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8DF6-356B-1E44-80AE-3CF3E5C0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5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1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C75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385" y="118524"/>
            <a:ext cx="86677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385" y="1380048"/>
            <a:ext cx="8667721" cy="528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5" t="76337"/>
          <a:stretch/>
        </p:blipFill>
        <p:spPr>
          <a:xfrm>
            <a:off x="7630245" y="5328349"/>
            <a:ext cx="1513755" cy="15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8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49200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2C3688"/>
          </a:solidFill>
          <a:latin typeface="Verdana"/>
          <a:ea typeface="+mn-ea"/>
          <a:cs typeface="Verdana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C75BB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2C3688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67385" y="3213572"/>
            <a:ext cx="8667721" cy="3454856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US" dirty="0"/>
              <a:t>Specify how much time you’ve got. </a:t>
            </a:r>
          </a:p>
          <a:p>
            <a:pPr marL="457200" indent="-457200">
              <a:spcBef>
                <a:spcPts val="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US" dirty="0"/>
              <a:t>Arrange a better time.</a:t>
            </a:r>
          </a:p>
          <a:p>
            <a:pPr marL="457200" indent="-457200">
              <a:spcBef>
                <a:spcPts val="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US" dirty="0"/>
              <a:t>Use a flag to indicate periods when you should be left alone.</a:t>
            </a:r>
          </a:p>
        </p:txBody>
      </p:sp>
      <p:pic>
        <p:nvPicPr>
          <p:cNvPr id="4" name="Picture 3" descr="IMG_4145clock6-30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189572"/>
            <a:ext cx="3024000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509" y="539058"/>
            <a:ext cx="5563510" cy="2325028"/>
          </a:xfrm>
        </p:spPr>
        <p:txBody>
          <a:bodyPr>
            <a:noAutofit/>
          </a:bodyPr>
          <a:lstStyle/>
          <a:p>
            <a:r>
              <a:rPr lang="en-US" sz="4000" dirty="0"/>
              <a:t>Dealing with Unexpected Interruptions</a:t>
            </a:r>
          </a:p>
        </p:txBody>
      </p:sp>
    </p:spTree>
    <p:extLst>
      <p:ext uri="{BB962C8B-B14F-4D97-AF65-F5344CB8AC3E}">
        <p14:creationId xmlns:p14="http://schemas.microsoft.com/office/powerpoint/2010/main" val="6131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463" y="163128"/>
            <a:ext cx="4697643" cy="1041205"/>
          </a:xfrm>
        </p:spPr>
        <p:txBody>
          <a:bodyPr>
            <a:noAutofit/>
          </a:bodyPr>
          <a:lstStyle/>
          <a:p>
            <a:r>
              <a:rPr lang="en-US" sz="3200" dirty="0"/>
              <a:t>Managing Outbound </a:t>
            </a:r>
            <a:br>
              <a:rPr lang="en-US" sz="3200" dirty="0"/>
            </a:br>
            <a:r>
              <a:rPr lang="en-US" sz="3200" dirty="0"/>
              <a:t>Telephone Calls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237464" y="1304693"/>
            <a:ext cx="4605453" cy="536373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2400" dirty="0"/>
              <a:t>Consider other’s prime time.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2400" dirty="0"/>
              <a:t>Group them together.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2400" dirty="0"/>
              <a:t>List everything you want to discuss; deal with them in one call.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2400" dirty="0"/>
              <a:t>Arrange a specific time to call.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2400" dirty="0"/>
              <a:t>Listen, summarise </a:t>
            </a:r>
            <a:br>
              <a:rPr lang="en-US" sz="2400" dirty="0"/>
            </a:br>
            <a:r>
              <a:rPr lang="en-US" sz="2400" dirty="0"/>
              <a:t>and make legible </a:t>
            </a:r>
            <a:br>
              <a:rPr lang="en-US" sz="2400" dirty="0"/>
            </a:br>
            <a:r>
              <a:rPr lang="en-US" sz="2400" dirty="0"/>
              <a:t>notes.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r="10575"/>
          <a:stretch/>
        </p:blipFill>
        <p:spPr>
          <a:xfrm>
            <a:off x="144965" y="129673"/>
            <a:ext cx="3932645" cy="65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6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85" y="203200"/>
            <a:ext cx="8667721" cy="1143000"/>
          </a:xfrm>
        </p:spPr>
        <p:txBody>
          <a:bodyPr>
            <a:normAutofit/>
          </a:bodyPr>
          <a:lstStyle/>
          <a:p>
            <a:r>
              <a:rPr lang="en-US" dirty="0"/>
              <a:t>Procrastination</a:t>
            </a:r>
          </a:p>
        </p:txBody>
      </p:sp>
      <p:pic>
        <p:nvPicPr>
          <p:cNvPr id="4" name="Picture 2" descr="ostrich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r="15486"/>
          <a:stretch>
            <a:fillRect/>
          </a:stretch>
        </p:blipFill>
        <p:spPr bwMode="auto">
          <a:xfrm>
            <a:off x="138461" y="2988538"/>
            <a:ext cx="3742163" cy="378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67385" y="1536700"/>
            <a:ext cx="8343215" cy="17653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2800" dirty="0"/>
              <a:t>Get started!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2800" dirty="0"/>
              <a:t>Set aside designated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7500" y="3140938"/>
            <a:ext cx="4686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24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2C3688"/>
                </a:solidFill>
                <a:latin typeface="Verdana"/>
                <a:cs typeface="Verdana"/>
              </a:rPr>
              <a:t>Break the task up into easily managed chunks.</a:t>
            </a:r>
          </a:p>
          <a:p>
            <a:pPr marL="457200" lvl="0" indent="-457200">
              <a:spcAft>
                <a:spcPts val="240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2C3688"/>
                </a:solidFill>
                <a:latin typeface="Verdana"/>
                <a:cs typeface="Verdana"/>
              </a:rPr>
              <a:t>Analyse your fears.</a:t>
            </a:r>
          </a:p>
        </p:txBody>
      </p:sp>
    </p:spTree>
    <p:extLst>
      <p:ext uri="{BB962C8B-B14F-4D97-AF65-F5344CB8AC3E}">
        <p14:creationId xmlns:p14="http://schemas.microsoft.com/office/powerpoint/2010/main" val="161646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swisschees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4" y="2230438"/>
            <a:ext cx="406241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267385" y="14716"/>
            <a:ext cx="8667721" cy="902239"/>
          </a:xfrm>
        </p:spPr>
        <p:txBody>
          <a:bodyPr/>
          <a:lstStyle/>
          <a:p>
            <a:pPr eaLnBrk="1" hangingPunct="1"/>
            <a:r>
              <a:rPr lang="en-GB" altLang="x-none" dirty="0">
                <a:latin typeface="Verdana" charset="0"/>
                <a:ea typeface="ＭＳ Ｐゴシック" charset="-128"/>
              </a:rPr>
              <a:t>The Swiss Cheese Method</a:t>
            </a:r>
          </a:p>
        </p:txBody>
      </p:sp>
      <p:sp>
        <p:nvSpPr>
          <p:cNvPr id="8" name="Teardrop 7"/>
          <p:cNvSpPr>
            <a:spLocks/>
          </p:cNvSpPr>
          <p:nvPr/>
        </p:nvSpPr>
        <p:spPr bwMode="auto">
          <a:xfrm rot="5400000">
            <a:off x="1014275" y="916162"/>
            <a:ext cx="2117725" cy="2119312"/>
          </a:xfrm>
          <a:custGeom>
            <a:avLst/>
            <a:gdLst>
              <a:gd name="T0" fmla="*/ 0 w 2117725"/>
              <a:gd name="T1" fmla="*/ 1059656 h 2119312"/>
              <a:gd name="T2" fmla="*/ 1058863 w 2117725"/>
              <a:gd name="T3" fmla="*/ 0 h 2119312"/>
              <a:gd name="T4" fmla="*/ 2117725 w 2117725"/>
              <a:gd name="T5" fmla="*/ 0 h 2119312"/>
              <a:gd name="T6" fmla="*/ 2117725 w 2117725"/>
              <a:gd name="T7" fmla="*/ 1059656 h 2119312"/>
              <a:gd name="T8" fmla="*/ 1058862 w 2117725"/>
              <a:gd name="T9" fmla="*/ 2119312 h 2119312"/>
              <a:gd name="T10" fmla="*/ -1 w 2117725"/>
              <a:gd name="T11" fmla="*/ 1059656 h 2119312"/>
              <a:gd name="T12" fmla="*/ 0 w 2117725"/>
              <a:gd name="T13" fmla="*/ 1059656 h 21193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17725" h="2119312">
                <a:moveTo>
                  <a:pt x="0" y="1059656"/>
                </a:moveTo>
                <a:cubicBezTo>
                  <a:pt x="0" y="474424"/>
                  <a:pt x="474069" y="0"/>
                  <a:pt x="1058863" y="0"/>
                </a:cubicBezTo>
                <a:lnTo>
                  <a:pt x="2117725" y="0"/>
                </a:lnTo>
                <a:lnTo>
                  <a:pt x="2117725" y="1059656"/>
                </a:lnTo>
                <a:cubicBezTo>
                  <a:pt x="2117725" y="1644888"/>
                  <a:pt x="1643656" y="2119312"/>
                  <a:pt x="1058862" y="2119312"/>
                </a:cubicBezTo>
                <a:cubicBezTo>
                  <a:pt x="474068" y="2119312"/>
                  <a:pt x="-1" y="1644888"/>
                  <a:pt x="-1" y="1059656"/>
                </a:cubicBezTo>
                <a:lnTo>
                  <a:pt x="0" y="1059656"/>
                </a:lnTo>
                <a:close/>
              </a:path>
            </a:pathLst>
          </a:cu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0" name="Teardrop 9"/>
          <p:cNvSpPr>
            <a:spLocks/>
          </p:cNvSpPr>
          <p:nvPr/>
        </p:nvSpPr>
        <p:spPr bwMode="auto">
          <a:xfrm rot="16200000" flipH="1">
            <a:off x="6604001" y="916161"/>
            <a:ext cx="2117725" cy="2119313"/>
          </a:xfrm>
          <a:custGeom>
            <a:avLst/>
            <a:gdLst>
              <a:gd name="T0" fmla="*/ 0 w 2117725"/>
              <a:gd name="T1" fmla="*/ 1059657 h 2119313"/>
              <a:gd name="T2" fmla="*/ 1058863 w 2117725"/>
              <a:gd name="T3" fmla="*/ 0 h 2119313"/>
              <a:gd name="T4" fmla="*/ 2117725 w 2117725"/>
              <a:gd name="T5" fmla="*/ 0 h 2119313"/>
              <a:gd name="T6" fmla="*/ 2117725 w 2117725"/>
              <a:gd name="T7" fmla="*/ 1059657 h 2119313"/>
              <a:gd name="T8" fmla="*/ 1058862 w 2117725"/>
              <a:gd name="T9" fmla="*/ 2119314 h 2119313"/>
              <a:gd name="T10" fmla="*/ -1 w 2117725"/>
              <a:gd name="T11" fmla="*/ 1059657 h 2119313"/>
              <a:gd name="T12" fmla="*/ 0 w 2117725"/>
              <a:gd name="T13" fmla="*/ 1059657 h 21193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17725" h="2119313">
                <a:moveTo>
                  <a:pt x="0" y="1059657"/>
                </a:moveTo>
                <a:cubicBezTo>
                  <a:pt x="0" y="474425"/>
                  <a:pt x="474069" y="0"/>
                  <a:pt x="1058863" y="0"/>
                </a:cubicBezTo>
                <a:lnTo>
                  <a:pt x="2117725" y="0"/>
                </a:lnTo>
                <a:lnTo>
                  <a:pt x="2117725" y="1059657"/>
                </a:lnTo>
                <a:cubicBezTo>
                  <a:pt x="2117725" y="1644889"/>
                  <a:pt x="1643656" y="2119314"/>
                  <a:pt x="1058862" y="2119314"/>
                </a:cubicBezTo>
                <a:cubicBezTo>
                  <a:pt x="474068" y="2119314"/>
                  <a:pt x="-1" y="1644889"/>
                  <a:pt x="-1" y="1059657"/>
                </a:cubicBezTo>
                <a:lnTo>
                  <a:pt x="0" y="1059657"/>
                </a:lnTo>
                <a:close/>
              </a:path>
            </a:pathLst>
          </a:custGeom>
          <a:solidFill>
            <a:srgbClr val="1C75BB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389" name="Content Placeholder 7"/>
          <p:cNvSpPr txBox="1">
            <a:spLocks/>
          </p:cNvSpPr>
          <p:nvPr/>
        </p:nvSpPr>
        <p:spPr bwMode="auto">
          <a:xfrm>
            <a:off x="6709569" y="1333677"/>
            <a:ext cx="190658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400">
                <a:solidFill>
                  <a:schemeClr val="bg1"/>
                </a:solidFill>
                <a:latin typeface="Verdana" charset="0"/>
              </a:rPr>
              <a:t>Get started</a:t>
            </a:r>
            <a:br>
              <a:rPr lang="en-GB" altLang="x-none" sz="1400">
                <a:solidFill>
                  <a:schemeClr val="bg1"/>
                </a:solidFill>
                <a:latin typeface="Verdana" charset="0"/>
              </a:rPr>
            </a:br>
            <a:r>
              <a:rPr lang="en-GB" altLang="x-none" sz="1400">
                <a:solidFill>
                  <a:schemeClr val="bg1"/>
                </a:solidFill>
                <a:latin typeface="Verdana" charset="0"/>
              </a:rPr>
              <a:t>on it; even if</a:t>
            </a:r>
            <a:br>
              <a:rPr lang="en-GB" altLang="x-none" sz="1400">
                <a:solidFill>
                  <a:schemeClr val="bg1"/>
                </a:solidFill>
                <a:latin typeface="Verdana" charset="0"/>
              </a:rPr>
            </a:br>
            <a:r>
              <a:rPr lang="en-GB" altLang="x-none" sz="1400">
                <a:solidFill>
                  <a:schemeClr val="bg1"/>
                </a:solidFill>
                <a:latin typeface="Verdana" charset="0"/>
              </a:rPr>
              <a:t>you have only</a:t>
            </a:r>
            <a:br>
              <a:rPr lang="en-GB" altLang="x-none" sz="1400">
                <a:solidFill>
                  <a:schemeClr val="bg1"/>
                </a:solidFill>
                <a:latin typeface="Verdana" charset="0"/>
              </a:rPr>
            </a:br>
            <a:r>
              <a:rPr lang="en-GB" altLang="x-none" sz="1400">
                <a:solidFill>
                  <a:schemeClr val="bg1"/>
                </a:solidFill>
                <a:latin typeface="Verdana" charset="0"/>
              </a:rPr>
              <a:t>a few minutes.</a:t>
            </a:r>
            <a:endParaRPr lang="en-US" altLang="x-none" sz="1400" dirty="0">
              <a:solidFill>
                <a:schemeClr val="bg1"/>
              </a:solidFill>
              <a:latin typeface="Verdana" charset="0"/>
            </a:endParaRPr>
          </a:p>
          <a:p>
            <a:pPr eaLnBrk="1" hangingPunct="1"/>
            <a:endParaRPr lang="en-US" altLang="x-none" sz="1400" dirty="0">
              <a:solidFill>
                <a:srgbClr val="4768A2"/>
              </a:solidFill>
              <a:latin typeface="Verdana" charset="0"/>
            </a:endParaRPr>
          </a:p>
        </p:txBody>
      </p:sp>
      <p:sp>
        <p:nvSpPr>
          <p:cNvPr id="16390" name="Content Placeholder 7"/>
          <p:cNvSpPr>
            <a:spLocks noGrp="1"/>
          </p:cNvSpPr>
          <p:nvPr>
            <p:ph idx="1"/>
          </p:nvPr>
        </p:nvSpPr>
        <p:spPr>
          <a:xfrm>
            <a:off x="1042057" y="1386991"/>
            <a:ext cx="2100262" cy="13335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</a:pPr>
            <a:r>
              <a:rPr lang="en-GB" altLang="x-none" sz="1400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Turn the task</a:t>
            </a:r>
            <a:br>
              <a:rPr lang="en-GB" altLang="x-none" sz="1400">
                <a:solidFill>
                  <a:schemeClr val="bg1"/>
                </a:solidFill>
                <a:latin typeface="Verdana" charset="0"/>
                <a:ea typeface="ＭＳ Ｐゴシック" charset="-128"/>
              </a:rPr>
            </a:br>
            <a:r>
              <a:rPr lang="en-GB" altLang="x-none" sz="1400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into a series of subtasks (the holes).</a:t>
            </a:r>
            <a:endParaRPr lang="en-US" altLang="x-none" sz="1400" dirty="0">
              <a:solidFill>
                <a:schemeClr val="bg1"/>
              </a:solidFill>
              <a:latin typeface="Verdana" charset="0"/>
              <a:ea typeface="ＭＳ Ｐゴシック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endParaRPr lang="en-US" altLang="x-none" sz="1400" dirty="0">
              <a:solidFill>
                <a:schemeClr val="bg1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1" name="Teardrop 10"/>
          <p:cNvSpPr>
            <a:spLocks/>
          </p:cNvSpPr>
          <p:nvPr/>
        </p:nvSpPr>
        <p:spPr bwMode="auto">
          <a:xfrm rot="16200000" flipV="1">
            <a:off x="292894" y="4653755"/>
            <a:ext cx="2119312" cy="2117725"/>
          </a:xfrm>
          <a:custGeom>
            <a:avLst/>
            <a:gdLst>
              <a:gd name="T0" fmla="*/ 0 w 2119312"/>
              <a:gd name="T1" fmla="*/ 1058863 h 2117725"/>
              <a:gd name="T2" fmla="*/ 1059656 w 2119312"/>
              <a:gd name="T3" fmla="*/ 0 h 2117725"/>
              <a:gd name="T4" fmla="*/ 2119312 w 2119312"/>
              <a:gd name="T5" fmla="*/ 0 h 2117725"/>
              <a:gd name="T6" fmla="*/ 2119312 w 2119312"/>
              <a:gd name="T7" fmla="*/ 1058863 h 2117725"/>
              <a:gd name="T8" fmla="*/ 1059656 w 2119312"/>
              <a:gd name="T9" fmla="*/ 2117726 h 2117725"/>
              <a:gd name="T10" fmla="*/ 0 w 2119312"/>
              <a:gd name="T11" fmla="*/ 1058863 h 2117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19312" h="2117725">
                <a:moveTo>
                  <a:pt x="0" y="1058863"/>
                </a:moveTo>
                <a:cubicBezTo>
                  <a:pt x="0" y="474069"/>
                  <a:pt x="474424" y="0"/>
                  <a:pt x="1059656" y="0"/>
                </a:cubicBezTo>
                <a:lnTo>
                  <a:pt x="2119312" y="0"/>
                </a:lnTo>
                <a:lnTo>
                  <a:pt x="2119312" y="1058863"/>
                </a:lnTo>
                <a:cubicBezTo>
                  <a:pt x="2119312" y="1643657"/>
                  <a:pt x="1644888" y="2117726"/>
                  <a:pt x="1059656" y="2117726"/>
                </a:cubicBezTo>
                <a:cubicBezTo>
                  <a:pt x="474424" y="2117726"/>
                  <a:pt x="0" y="1643657"/>
                  <a:pt x="0" y="1058863"/>
                </a:cubicBezTo>
                <a:close/>
              </a:path>
            </a:pathLst>
          </a:cu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392" name="Content Placeholder 7"/>
          <p:cNvSpPr txBox="1">
            <a:spLocks/>
          </p:cNvSpPr>
          <p:nvPr/>
        </p:nvSpPr>
        <p:spPr bwMode="auto">
          <a:xfrm>
            <a:off x="463552" y="4867275"/>
            <a:ext cx="19478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400" dirty="0">
                <a:solidFill>
                  <a:schemeClr val="bg1"/>
                </a:solidFill>
                <a:latin typeface="Verdana" charset="0"/>
              </a:rPr>
              <a:t>Tell yourself that since you are only spending a few minutes on the task, it doesn</a:t>
            </a:r>
            <a:r>
              <a:rPr lang="en-GB" altLang="en-US" sz="1400" dirty="0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en-GB" altLang="x-none" sz="1400" dirty="0">
                <a:solidFill>
                  <a:schemeClr val="bg1"/>
                </a:solidFill>
                <a:latin typeface="Verdana" charset="0"/>
              </a:rPr>
              <a:t>t matter if you</a:t>
            </a:r>
            <a:br>
              <a:rPr lang="en-GB" altLang="x-none" sz="1400" dirty="0">
                <a:solidFill>
                  <a:schemeClr val="bg1"/>
                </a:solidFill>
                <a:latin typeface="Verdana" charset="0"/>
              </a:rPr>
            </a:br>
            <a:r>
              <a:rPr lang="en-GB" altLang="x-none" sz="1400" dirty="0">
                <a:solidFill>
                  <a:schemeClr val="bg1"/>
                </a:solidFill>
                <a:latin typeface="Verdana" charset="0"/>
              </a:rPr>
              <a:t>don</a:t>
            </a:r>
            <a:r>
              <a:rPr lang="en-GB" altLang="en-US" sz="1400" dirty="0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en-GB" altLang="x-none" sz="1400" dirty="0">
                <a:solidFill>
                  <a:schemeClr val="bg1"/>
                </a:solidFill>
                <a:latin typeface="Verdana" charset="0"/>
              </a:rPr>
              <a:t>t enjoy it.</a:t>
            </a:r>
            <a:endParaRPr lang="en-US" altLang="x-none" sz="1400" dirty="0">
              <a:solidFill>
                <a:schemeClr val="bg1"/>
              </a:solidFill>
              <a:latin typeface="Verdana" charset="0"/>
            </a:endParaRPr>
          </a:p>
          <a:p>
            <a:pPr algn="ctr" eaLnBrk="1" hangingPunct="1"/>
            <a:endParaRPr lang="en-US" altLang="x-none" sz="14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2" name="Teardrop 11"/>
          <p:cNvSpPr>
            <a:spLocks/>
          </p:cNvSpPr>
          <p:nvPr/>
        </p:nvSpPr>
        <p:spPr bwMode="auto">
          <a:xfrm rot="5400000" flipH="1" flipV="1">
            <a:off x="5494013" y="4653756"/>
            <a:ext cx="2119312" cy="2117725"/>
          </a:xfrm>
          <a:custGeom>
            <a:avLst/>
            <a:gdLst>
              <a:gd name="T0" fmla="*/ 0 w 2119312"/>
              <a:gd name="T1" fmla="*/ 1058863 h 2117725"/>
              <a:gd name="T2" fmla="*/ 1059656 w 2119312"/>
              <a:gd name="T3" fmla="*/ 0 h 2117725"/>
              <a:gd name="T4" fmla="*/ 2119312 w 2119312"/>
              <a:gd name="T5" fmla="*/ 0 h 2117725"/>
              <a:gd name="T6" fmla="*/ 2119312 w 2119312"/>
              <a:gd name="T7" fmla="*/ 1058863 h 2117725"/>
              <a:gd name="T8" fmla="*/ 1059656 w 2119312"/>
              <a:gd name="T9" fmla="*/ 2117726 h 2117725"/>
              <a:gd name="T10" fmla="*/ 0 w 2119312"/>
              <a:gd name="T11" fmla="*/ 1058863 h 2117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19312" h="2117725">
                <a:moveTo>
                  <a:pt x="0" y="1058863"/>
                </a:moveTo>
                <a:cubicBezTo>
                  <a:pt x="0" y="474069"/>
                  <a:pt x="474424" y="0"/>
                  <a:pt x="1059656" y="0"/>
                </a:cubicBezTo>
                <a:lnTo>
                  <a:pt x="2119312" y="0"/>
                </a:lnTo>
                <a:lnTo>
                  <a:pt x="2119312" y="1058863"/>
                </a:lnTo>
                <a:cubicBezTo>
                  <a:pt x="2119312" y="1643657"/>
                  <a:pt x="1644888" y="2117726"/>
                  <a:pt x="1059656" y="2117726"/>
                </a:cubicBezTo>
                <a:cubicBezTo>
                  <a:pt x="474424" y="2117726"/>
                  <a:pt x="0" y="1643657"/>
                  <a:pt x="0" y="1058863"/>
                </a:cubicBezTo>
                <a:close/>
              </a:path>
            </a:pathLst>
          </a:custGeom>
          <a:solidFill>
            <a:srgbClr val="764A9E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394" name="Content Placeholder 7"/>
          <p:cNvSpPr txBox="1">
            <a:spLocks/>
          </p:cNvSpPr>
          <p:nvPr/>
        </p:nvSpPr>
        <p:spPr bwMode="auto">
          <a:xfrm>
            <a:off x="5494805" y="4652960"/>
            <a:ext cx="2117727" cy="206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x-none" sz="1400" dirty="0">
                <a:solidFill>
                  <a:schemeClr val="bg1"/>
                </a:solidFill>
                <a:latin typeface="Verdana" charset="0"/>
              </a:rPr>
              <a:t>Identify the first subtask in the sequence.</a:t>
            </a:r>
            <a:endParaRPr lang="en-US" altLang="x-none" sz="1400" dirty="0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8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85" y="85071"/>
            <a:ext cx="8667721" cy="862783"/>
          </a:xfrm>
        </p:spPr>
        <p:txBody>
          <a:bodyPr>
            <a:normAutofit/>
          </a:bodyPr>
          <a:lstStyle/>
          <a:p>
            <a:r>
              <a:rPr lang="en-US" dirty="0"/>
              <a:t>Clutter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67385" y="947854"/>
            <a:ext cx="4109955" cy="262084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200" dirty="0"/>
              <a:t>Use staples or bulldog clips.</a:t>
            </a: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200" dirty="0"/>
              <a:t>Clear your workspace of anything not related to the task you are working on.</a:t>
            </a:r>
          </a:p>
        </p:txBody>
      </p:sp>
      <p:pic>
        <p:nvPicPr>
          <p:cNvPr id="4" name="Picture 2" descr="IMG_3751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0" b="15212"/>
          <a:stretch/>
        </p:blipFill>
        <p:spPr bwMode="auto">
          <a:xfrm>
            <a:off x="4377340" y="1112954"/>
            <a:ext cx="4672066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385" y="3479799"/>
            <a:ext cx="83439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8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C3688"/>
                </a:solidFill>
                <a:latin typeface="Verdana"/>
                <a:cs typeface="Verdana"/>
              </a:rPr>
              <a:t>When you finish working on a task, clear everything related to it away.</a:t>
            </a:r>
          </a:p>
          <a:p>
            <a:pPr marL="457200" lvl="0" indent="-457200">
              <a:spcAft>
                <a:spcPts val="18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C3688"/>
                </a:solidFill>
                <a:latin typeface="Verdana"/>
                <a:cs typeface="Verdana"/>
              </a:rPr>
              <a:t>Use the bin!</a:t>
            </a:r>
          </a:p>
          <a:p>
            <a:pPr marL="457200" lvl="0" indent="-457200">
              <a:spcAft>
                <a:spcPts val="18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C3688"/>
                </a:solidFill>
                <a:latin typeface="Verdana"/>
                <a:cs typeface="Verdana"/>
              </a:rPr>
              <a:t>Handle each piece of paper as few times as possible.</a:t>
            </a:r>
          </a:p>
          <a:p>
            <a:pPr marL="457200" lvl="0" indent="-457200">
              <a:spcAft>
                <a:spcPts val="18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C3688"/>
                </a:solidFill>
                <a:latin typeface="Verdana"/>
                <a:cs typeface="Verdana"/>
              </a:rPr>
              <a:t>Use a highlighter to </a:t>
            </a:r>
            <a:r>
              <a:rPr lang="en-US" sz="2200" b="1" dirty="0">
                <a:solidFill>
                  <a:srgbClr val="2C3688"/>
                </a:solidFill>
                <a:latin typeface="Verdana"/>
                <a:cs typeface="Verdana"/>
              </a:rPr>
              <a:t>highlight key points</a:t>
            </a:r>
            <a:r>
              <a:rPr lang="en-US" sz="2200" dirty="0">
                <a:solidFill>
                  <a:srgbClr val="2C3688"/>
                </a:solidFill>
                <a:latin typeface="Verdana"/>
                <a:cs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93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85" y="51618"/>
            <a:ext cx="8667721" cy="1085812"/>
          </a:xfrm>
        </p:spPr>
        <p:txBody>
          <a:bodyPr>
            <a:normAutofit/>
          </a:bodyPr>
          <a:lstStyle/>
          <a:p>
            <a:r>
              <a:rPr lang="en-US" dirty="0"/>
              <a:t>Systems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67385" y="1137430"/>
            <a:ext cx="8667721" cy="525222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600" dirty="0"/>
              <a:t>Don’t wait – do something else.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600" dirty="0"/>
              <a:t>Reschedule work.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600" dirty="0"/>
              <a:t>Use the time to do some </a:t>
            </a:r>
            <a:br>
              <a:rPr lang="en-US" sz="2600" dirty="0"/>
            </a:br>
            <a:r>
              <a:rPr lang="en-US" sz="2600" dirty="0"/>
              <a:t>non-urgent, non-important tasks.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600" dirty="0"/>
              <a:t>Share information.</a:t>
            </a:r>
          </a:p>
        </p:txBody>
      </p:sp>
      <p:pic>
        <p:nvPicPr>
          <p:cNvPr id="4" name="Picture 3" descr="DiversionarrowleftL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2455913" y="4050000"/>
            <a:ext cx="4206282" cy="27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60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85" y="18164"/>
            <a:ext cx="8667721" cy="1143000"/>
          </a:xfrm>
        </p:spPr>
        <p:txBody>
          <a:bodyPr>
            <a:normAutofit/>
          </a:bodyPr>
          <a:lstStyle/>
          <a:p>
            <a:r>
              <a:rPr lang="en-US" dirty="0"/>
              <a:t>Staffing Issues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059044" y="1161164"/>
            <a:ext cx="4876062" cy="550726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2800" dirty="0"/>
              <a:t>Identify anyone able to work extra hours or take on more work.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2800" dirty="0" err="1"/>
              <a:t>Reprioritise</a:t>
            </a:r>
            <a:r>
              <a:rPr lang="en-US" sz="2800" dirty="0"/>
              <a:t> the work.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2800" dirty="0"/>
              <a:t>Tackle performance issues early on.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2800" dirty="0"/>
              <a:t>Invest some time in training. It saves </a:t>
            </a:r>
            <a:br>
              <a:rPr lang="en-US" sz="2800" dirty="0"/>
            </a:br>
            <a:r>
              <a:rPr lang="en-US" sz="2800" dirty="0"/>
              <a:t>time in the long </a:t>
            </a:r>
            <a:br>
              <a:rPr lang="en-US" sz="2800" dirty="0"/>
            </a:br>
            <a:r>
              <a:rPr lang="en-US" sz="2800" dirty="0"/>
              <a:t>run.</a:t>
            </a:r>
          </a:p>
        </p:txBody>
      </p:sp>
      <p:pic>
        <p:nvPicPr>
          <p:cNvPr id="4" name="Picture 3" descr="IMG_8295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6" y="1605774"/>
            <a:ext cx="3194909" cy="452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02451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9939</TotalTime>
  <Words>291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Custom Design</vt:lpstr>
      <vt:lpstr>Dealing with Unexpected Interruptions</vt:lpstr>
      <vt:lpstr>Managing Outbound  Telephone Calls</vt:lpstr>
      <vt:lpstr>Procrastination</vt:lpstr>
      <vt:lpstr>The Swiss Cheese Method</vt:lpstr>
      <vt:lpstr>Clutter</vt:lpstr>
      <vt:lpstr>Systems Problems</vt:lpstr>
      <vt:lpstr>Staffing Issues</vt:lpstr>
    </vt:vector>
  </TitlesOfParts>
  <Company>Glasstap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Conflict</dc:title>
  <dc:creator>Tanya Harris</dc:creator>
  <cp:lastModifiedBy>Louise Richardson</cp:lastModifiedBy>
  <cp:revision>82</cp:revision>
  <dcterms:created xsi:type="dcterms:W3CDTF">2013-12-18T15:39:36Z</dcterms:created>
  <dcterms:modified xsi:type="dcterms:W3CDTF">2025-06-13T11:45:26Z</dcterms:modified>
</cp:coreProperties>
</file>